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7" r:id="rId2"/>
    <p:sldId id="261" r:id="rId3"/>
    <p:sldId id="259" r:id="rId4"/>
    <p:sldId id="276" r:id="rId5"/>
    <p:sldId id="273" r:id="rId6"/>
    <p:sldId id="292" r:id="rId7"/>
    <p:sldId id="293" r:id="rId8"/>
    <p:sldId id="294" r:id="rId9"/>
    <p:sldId id="269" r:id="rId10"/>
    <p:sldId id="279" r:id="rId11"/>
    <p:sldId id="280" r:id="rId12"/>
    <p:sldId id="283" r:id="rId13"/>
    <p:sldId id="282" r:id="rId14"/>
    <p:sldId id="284" r:id="rId15"/>
    <p:sldId id="281" r:id="rId16"/>
    <p:sldId id="285" r:id="rId17"/>
    <p:sldId id="289" r:id="rId18"/>
    <p:sldId id="277" r:id="rId19"/>
    <p:sldId id="286" r:id="rId20"/>
    <p:sldId id="287" r:id="rId21"/>
    <p:sldId id="288" r:id="rId22"/>
    <p:sldId id="291" r:id="rId23"/>
    <p:sldId id="272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42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36" y="2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1109F-0EB3-4D8E-A775-646E2006F466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0874C-DF35-4DD3-957A-0232E43D8B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6B467-00CA-4252-BE7D-82A2DF414440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836E8-C88E-4D25-B620-DAD6675281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279525"/>
            <a:ext cx="2628900" cy="613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79525"/>
            <a:ext cx="7734300" cy="613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4310E-6162-4272-9161-E9E6654E0D14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C4230-2ED6-4ED1-92F7-FA501184FD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28E68-5C15-45A1-A1FC-124ECC7FA977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4E677-A9BE-4AA2-AAED-0713C6C432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D7CAB-DA29-42F4-B5BA-FA0A49E61787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55604-D778-44FF-BA89-52AB177522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306387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306387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74CC3-46BD-431D-B6E4-F00C5CDD9433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9215C-ADB0-4486-97EE-1931480DC1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3F43E-F3AA-41C2-9DCE-99E93023B8AD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91B33-FD6D-4CA6-A52D-AAC746A033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8F0FA-3183-4510-88AF-64BE9E205E94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D2EC5-5786-4130-8229-440C9C0631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3D81E-1984-4783-B3B7-3E04F9FC2867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B45EC-3BE1-4F94-A76B-7062DF8152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6CEFF-6C91-48E9-A6DD-84C045881A97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B1E67-C0AF-4033-B8EC-EF40AA4626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B2223-8E23-4900-8138-2030C895E173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FAA47-D869-4D08-BB5D-9605FC701E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1279525"/>
            <a:ext cx="105156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306387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A5A3BE-D87B-47B0-B3CD-73F61B4F2E2D}" type="datetimeFigureOut">
              <a:rPr lang="zh-CN" altLang="en-US"/>
              <a:pPr>
                <a:defRPr/>
              </a:pPr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cxnSp>
        <p:nvCxnSpPr>
          <p:cNvPr id="1030" name="直接连接符 7"/>
          <p:cNvCxnSpPr>
            <a:cxnSpLocks noChangeShapeType="1"/>
          </p:cNvCxnSpPr>
          <p:nvPr userDrawn="1"/>
        </p:nvCxnSpPr>
        <p:spPr bwMode="auto">
          <a:xfrm flipV="1">
            <a:off x="0" y="979488"/>
            <a:ext cx="12168000" cy="0"/>
          </a:xfrm>
          <a:prstGeom prst="line">
            <a:avLst/>
          </a:prstGeom>
          <a:noFill/>
          <a:ln w="50800" algn="ctr">
            <a:solidFill>
              <a:srgbClr val="FFCC00"/>
            </a:solidFill>
            <a:round/>
            <a:headEnd/>
            <a:tailEnd/>
          </a:ln>
        </p:spPr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42FB6E-736C-42C0-9EBA-C3828DDA4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1037" y="-59303"/>
            <a:ext cx="1102227" cy="11022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5394325" y="269875"/>
            <a:ext cx="161766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中国矿业大学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156200" y="611188"/>
            <a:ext cx="20955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物理教学实验中心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0.png"/><Relationship Id="rId4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0.png"/><Relationship Id="rId18" Type="http://schemas.openxmlformats.org/officeDocument/2006/relationships/image" Target="../media/image14.png"/><Relationship Id="rId3" Type="http://schemas.openxmlformats.org/officeDocument/2006/relationships/image" Target="../media/image7.png"/><Relationship Id="rId21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70.png"/><Relationship Id="rId2" Type="http://schemas.openxmlformats.org/officeDocument/2006/relationships/image" Target="../media/image6.png"/><Relationship Id="rId16" Type="http://schemas.openxmlformats.org/officeDocument/2006/relationships/image" Target="../media/image6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50.png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 idx="4294967295"/>
          </p:nvPr>
        </p:nvSpPr>
        <p:spPr>
          <a:xfrm>
            <a:off x="1054302" y="1778280"/>
            <a:ext cx="9849394" cy="1325562"/>
          </a:xfrm>
        </p:spPr>
        <p:txBody>
          <a:bodyPr/>
          <a:lstStyle/>
          <a:p>
            <a:pPr algn="ctr"/>
            <a:r>
              <a:rPr lang="zh-CN" altLang="en-US" sz="5800" dirty="0">
                <a:solidFill>
                  <a:srgbClr val="002060"/>
                </a:solidFill>
                <a:latin typeface="华文行楷"/>
                <a:ea typeface="华文行楷"/>
                <a:cs typeface="华文行楷"/>
              </a:rPr>
              <a:t>用拉伸法测金属丝的杨氏模量</a:t>
            </a:r>
          </a:p>
        </p:txBody>
      </p:sp>
      <p:sp>
        <p:nvSpPr>
          <p:cNvPr id="3" name="矩形 2"/>
          <p:cNvSpPr/>
          <p:nvPr/>
        </p:nvSpPr>
        <p:spPr>
          <a:xfrm>
            <a:off x="4157007" y="5705370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物理实验教学中心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71" y="3103842"/>
            <a:ext cx="8134777" cy="22959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3C47A8-EF3D-4B98-A8D1-0C6B4FA3B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22314" r="15137" b="11572"/>
          <a:stretch/>
        </p:blipFill>
        <p:spPr>
          <a:xfrm>
            <a:off x="8290560" y="4336145"/>
            <a:ext cx="3131141" cy="24413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E101E6E-A034-4C48-A496-4551655ACC1B}"/>
              </a:ext>
            </a:extLst>
          </p:cNvPr>
          <p:cNvSpPr/>
          <p:nvPr/>
        </p:nvSpPr>
        <p:spPr>
          <a:xfrm>
            <a:off x="811213" y="1839805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一</a:t>
            </a:r>
            <a:r>
              <a:rPr lang="en-US" altLang="zh-CN" sz="2800" dirty="0"/>
              <a:t>.</a:t>
            </a:r>
            <a:r>
              <a:rPr lang="zh-CN" altLang="en-US" sz="2800" dirty="0"/>
              <a:t>调节</a:t>
            </a:r>
            <a:r>
              <a:rPr lang="zh-CN" altLang="en-US" sz="2800" b="1" dirty="0"/>
              <a:t>杨氏模量仪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F7F1B24-A3FF-4D28-A3B9-BDF174503B59}"/>
              </a:ext>
            </a:extLst>
          </p:cNvPr>
          <p:cNvSpPr txBox="1">
            <a:spLocks/>
          </p:cNvSpPr>
          <p:nvPr/>
        </p:nvSpPr>
        <p:spPr bwMode="auto">
          <a:xfrm>
            <a:off x="811213" y="1139825"/>
            <a:ext cx="105156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b="1" kern="0" dirty="0"/>
              <a:t>实验内容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4A6A43-72C0-40AC-8541-B33C8BE52721}"/>
              </a:ext>
            </a:extLst>
          </p:cNvPr>
          <p:cNvSpPr/>
          <p:nvPr/>
        </p:nvSpPr>
        <p:spPr>
          <a:xfrm>
            <a:off x="710838" y="2385000"/>
            <a:ext cx="6604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、调节光杠杆架子底座水平。把水平气泡仪放置在平台上，调节支架底脚螺丝，确保平台水平。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42049-2608-4AE2-AC3A-611498FE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0" t="5236" b="11420"/>
          <a:stretch/>
        </p:blipFill>
        <p:spPr>
          <a:xfrm>
            <a:off x="7585166" y="1208769"/>
            <a:ext cx="4153252" cy="30584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CFAA04-0739-47E2-8AB4-79FC5D2C81E6}"/>
              </a:ext>
            </a:extLst>
          </p:cNvPr>
          <p:cNvSpPr/>
          <p:nvPr/>
        </p:nvSpPr>
        <p:spPr>
          <a:xfrm>
            <a:off x="670429" y="3383841"/>
            <a:ext cx="65948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u="sng" dirty="0">
                <a:solidFill>
                  <a:srgbClr val="000000"/>
                </a:solidFill>
                <a:latin typeface="Arial,Simsun"/>
              </a:rPr>
              <a:t>调节平台的上下位置，使管制器顶部与平台的上表面共面。</a:t>
            </a:r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Arial,Simsun"/>
              </a:rPr>
              <a:t>仿真实验中管制器已默认为与平台共面，此步骤不需要处理。</a:t>
            </a:r>
            <a:endParaRPr lang="en-US" altLang="zh-CN" sz="2400" b="1" dirty="0">
              <a:solidFill>
                <a:srgbClr val="000000"/>
              </a:solidFill>
              <a:highlight>
                <a:srgbClr val="FFFF00"/>
              </a:highlight>
              <a:latin typeface="Arial,Simsun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11E55B-02E6-4885-BC97-E6887EEB0365}"/>
              </a:ext>
            </a:extLst>
          </p:cNvPr>
          <p:cNvSpPr/>
          <p:nvPr/>
        </p:nvSpPr>
        <p:spPr>
          <a:xfrm>
            <a:off x="9194626" y="485641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highlight>
                  <a:srgbClr val="FFFF00"/>
                </a:highlight>
              </a:rPr>
              <a:t>管制器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6CF0C63-9935-4573-933C-DCE836A613D1}"/>
              </a:ext>
            </a:extLst>
          </p:cNvPr>
          <p:cNvCxnSpPr/>
          <p:nvPr/>
        </p:nvCxnSpPr>
        <p:spPr>
          <a:xfrm>
            <a:off x="9517792" y="5095613"/>
            <a:ext cx="144000" cy="22642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A84C8B2-7681-4C03-93CA-0F8BE716F4AE}"/>
              </a:ext>
            </a:extLst>
          </p:cNvPr>
          <p:cNvSpPr/>
          <p:nvPr/>
        </p:nvSpPr>
        <p:spPr>
          <a:xfrm>
            <a:off x="710838" y="4240847"/>
            <a:ext cx="68743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、</a:t>
            </a:r>
            <a:r>
              <a:rPr lang="zh-CN" altLang="en-US" sz="2000" u="sng" dirty="0">
                <a:solidFill>
                  <a:srgbClr val="000000"/>
                </a:solidFill>
                <a:latin typeface="Arial,Simsun"/>
              </a:rPr>
              <a:t>将光杠杆放置于平台上，使其前两锥形足尖放入平台的沟槽内，后锥形足尖放在管制器的槽中（不得与钢丝相碰），再旋紧螺丝。</a:t>
            </a:r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Arial,Simsun"/>
              </a:rPr>
              <a:t>仿真实验中此步骤不需要处理。</a:t>
            </a:r>
            <a:endParaRPr lang="en-US" altLang="zh-CN" sz="1400" dirty="0">
              <a:solidFill>
                <a:srgbClr val="000000"/>
              </a:solidFill>
              <a:latin typeface="Arial,Simsun"/>
            </a:endParaRPr>
          </a:p>
          <a:p>
            <a:endParaRPr lang="en-US" altLang="zh-CN" sz="2400" dirty="0">
              <a:solidFill>
                <a:srgbClr val="000000"/>
              </a:solidFill>
              <a:latin typeface="Arial,Simsun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8ED673-4EBA-4464-B9C8-078CD1B4BB29}"/>
              </a:ext>
            </a:extLst>
          </p:cNvPr>
          <p:cNvSpPr/>
          <p:nvPr/>
        </p:nvSpPr>
        <p:spPr>
          <a:xfrm>
            <a:off x="710837" y="5702785"/>
            <a:ext cx="7022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调节（鼠标左右键点击）平面镜的仰角使镜面垂直平台，即光杠杆镜面法线能与望远镜轴线大体重合。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709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3C24167-276A-4BC9-8F44-D2A17148A7F3}"/>
              </a:ext>
            </a:extLst>
          </p:cNvPr>
          <p:cNvSpPr/>
          <p:nvPr/>
        </p:nvSpPr>
        <p:spPr>
          <a:xfrm>
            <a:off x="483549" y="1195371"/>
            <a:ext cx="2438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二</a:t>
            </a:r>
            <a:r>
              <a:rPr lang="en-US" altLang="zh-CN" sz="2800" dirty="0"/>
              <a:t>.</a:t>
            </a:r>
            <a:r>
              <a:rPr lang="zh-CN" altLang="en-US" sz="2800" dirty="0"/>
              <a:t>调节</a:t>
            </a:r>
            <a:r>
              <a:rPr lang="zh-CN" altLang="en-US" sz="2800" b="1" dirty="0"/>
              <a:t>望远镜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481F89-A973-469B-8607-DB1CD771D394}"/>
              </a:ext>
            </a:extLst>
          </p:cNvPr>
          <p:cNvSpPr/>
          <p:nvPr/>
        </p:nvSpPr>
        <p:spPr>
          <a:xfrm>
            <a:off x="592182" y="2060079"/>
            <a:ext cx="64704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调节望远镜目镜，看清叉丝。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在实验台上点击箭头移动望远镜，在望远镜视场中找到模糊的标尺镜像。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3.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调节聚焦旋钮使标尺镜像清晰。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4.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调节望远镜镜筒位置旋钮，为实验测量方便，尽量使标尺零刻度与中间叉丝对齐。</a:t>
            </a:r>
            <a:endParaRPr lang="en-US" altLang="zh-CN" sz="2400" b="1" dirty="0">
              <a:solidFill>
                <a:srgbClr val="C00000"/>
              </a:solidFill>
              <a:latin typeface="Arial,Simsu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13A3A-C78A-4316-9AD5-D4DB8D6C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1" t="4500"/>
          <a:stretch/>
        </p:blipFill>
        <p:spPr>
          <a:xfrm>
            <a:off x="7062651" y="1587963"/>
            <a:ext cx="4822349" cy="414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F7B84A-45BA-42A8-B8BB-C4CD9CA85748}"/>
              </a:ext>
            </a:extLst>
          </p:cNvPr>
          <p:cNvSpPr/>
          <p:nvPr/>
        </p:nvSpPr>
        <p:spPr>
          <a:xfrm>
            <a:off x="7131371" y="257377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Arial,Simsun"/>
              </a:rPr>
              <a:t>目镜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B27A84-40E8-43A9-AB01-4B8E63C82B3B}"/>
              </a:ext>
            </a:extLst>
          </p:cNvPr>
          <p:cNvSpPr/>
          <p:nvPr/>
        </p:nvSpPr>
        <p:spPr>
          <a:xfrm>
            <a:off x="8806615" y="3164972"/>
            <a:ext cx="667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Arial,Simsun"/>
              </a:rPr>
              <a:t>聚焦旋钮</a:t>
            </a:r>
            <a:endParaRPr lang="zh-CN" altLang="en-US" sz="1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60B741-8F35-479B-BC26-387B20444E00}"/>
              </a:ext>
            </a:extLst>
          </p:cNvPr>
          <p:cNvSpPr/>
          <p:nvPr/>
        </p:nvSpPr>
        <p:spPr>
          <a:xfrm>
            <a:off x="8258117" y="3906913"/>
            <a:ext cx="810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Arial,Simsun"/>
              </a:rPr>
              <a:t>镜筒位置旋钮</a:t>
            </a:r>
            <a:endParaRPr lang="zh-CN" altLang="en-US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FE65E01-A124-4898-A05C-257762F17743}"/>
              </a:ext>
            </a:extLst>
          </p:cNvPr>
          <p:cNvCxnSpPr>
            <a:cxnSpLocks/>
          </p:cNvCxnSpPr>
          <p:nvPr/>
        </p:nvCxnSpPr>
        <p:spPr>
          <a:xfrm flipV="1">
            <a:off x="8551817" y="3768239"/>
            <a:ext cx="1" cy="20287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1F04291-70EC-4C5E-BEA6-2F6667E42169}"/>
              </a:ext>
            </a:extLst>
          </p:cNvPr>
          <p:cNvCxnSpPr>
            <a:cxnSpLocks/>
          </p:cNvCxnSpPr>
          <p:nvPr/>
        </p:nvCxnSpPr>
        <p:spPr>
          <a:xfrm flipH="1" flipV="1">
            <a:off x="8765321" y="3245641"/>
            <a:ext cx="176947" cy="1809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AD0CD28-055D-4934-AE1B-0A462834D30D}"/>
              </a:ext>
            </a:extLst>
          </p:cNvPr>
          <p:cNvCxnSpPr>
            <a:cxnSpLocks/>
          </p:cNvCxnSpPr>
          <p:nvPr/>
        </p:nvCxnSpPr>
        <p:spPr>
          <a:xfrm>
            <a:off x="7454537" y="2878189"/>
            <a:ext cx="78377" cy="17852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786242C-4217-4540-872D-84AFFEA0529A}"/>
              </a:ext>
            </a:extLst>
          </p:cNvPr>
          <p:cNvSpPr/>
          <p:nvPr/>
        </p:nvSpPr>
        <p:spPr>
          <a:xfrm>
            <a:off x="592182" y="5948515"/>
            <a:ext cx="6470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highlight>
                  <a:srgbClr val="FFFF00"/>
                </a:highlight>
                <a:latin typeface="Arial,Simsun"/>
              </a:rPr>
              <a:t>注意：</a:t>
            </a:r>
            <a:r>
              <a:rPr lang="zh-CN" altLang="en-US" b="1" dirty="0">
                <a:solidFill>
                  <a:srgbClr val="000000"/>
                </a:solidFill>
                <a:latin typeface="Arial,Simsun"/>
              </a:rPr>
              <a:t>光杠杆、望远镜调整好以后，整个实验中禁止位置变动。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656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C00377-E99D-4426-9BD1-7B7984A8F421}"/>
              </a:ext>
            </a:extLst>
          </p:cNvPr>
          <p:cNvSpPr/>
          <p:nvPr/>
        </p:nvSpPr>
        <p:spPr>
          <a:xfrm>
            <a:off x="446745" y="118911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三</a:t>
            </a:r>
            <a:r>
              <a:rPr lang="en-US" altLang="zh-CN" sz="2800" dirty="0"/>
              <a:t>.</a:t>
            </a:r>
            <a:r>
              <a:rPr lang="zh-CN" altLang="en-US" sz="2800" dirty="0"/>
              <a:t>测量长度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0562B8-AA38-4DED-B741-20DA4A2997F6}"/>
              </a:ext>
            </a:extLst>
          </p:cNvPr>
          <p:cNvSpPr/>
          <p:nvPr/>
        </p:nvSpPr>
        <p:spPr>
          <a:xfrm>
            <a:off x="682533" y="2664046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测量光杠杆臂长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7EF6D-4D78-4963-85B9-3C207E109925}"/>
                  </a:ext>
                </a:extLst>
              </p:cNvPr>
              <p:cNvSpPr/>
              <p:nvPr/>
            </p:nvSpPr>
            <p:spPr>
              <a:xfrm>
                <a:off x="3042215" y="2664046"/>
                <a:ext cx="49424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7EF6D-4D78-4963-85B9-3C207E109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15" y="2664046"/>
                <a:ext cx="49424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5D15793-FE17-4926-BA4E-7F33F1D2B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6" t="5796" r="2929" b="4735"/>
          <a:stretch/>
        </p:blipFill>
        <p:spPr>
          <a:xfrm>
            <a:off x="6293033" y="2254306"/>
            <a:ext cx="5216434" cy="38787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063E1A-A10B-46D0-843A-7273066718DD}"/>
              </a:ext>
            </a:extLst>
          </p:cNvPr>
          <p:cNvSpPr txBox="1"/>
          <p:nvPr/>
        </p:nvSpPr>
        <p:spPr>
          <a:xfrm>
            <a:off x="634374" y="3309181"/>
            <a:ext cx="4165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测量长度为：光杠杆后足尖到前两个足尖连线的垂直距离。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此仿真实验中测量光杠杆后足尖到前足尖的距离，如图所示。</a:t>
            </a:r>
            <a:endParaRPr lang="en-US" altLang="zh-CN" sz="24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DE1F3BF-4017-439D-A83F-2595DEADFE76}"/>
              </a:ext>
            </a:extLst>
          </p:cNvPr>
          <p:cNvCxnSpPr/>
          <p:nvPr/>
        </p:nvCxnSpPr>
        <p:spPr>
          <a:xfrm>
            <a:off x="7059386" y="4536842"/>
            <a:ext cx="0" cy="14717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2C395A-7E98-4F4C-B60A-89420BEC081E}"/>
              </a:ext>
            </a:extLst>
          </p:cNvPr>
          <p:cNvCxnSpPr>
            <a:cxnSpLocks/>
          </p:cNvCxnSpPr>
          <p:nvPr/>
        </p:nvCxnSpPr>
        <p:spPr>
          <a:xfrm>
            <a:off x="10341429" y="5187043"/>
            <a:ext cx="0" cy="821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0084BF2-95A7-433E-A368-68AAC6FB741A}"/>
              </a:ext>
            </a:extLst>
          </p:cNvPr>
          <p:cNvSpPr txBox="1"/>
          <p:nvPr/>
        </p:nvSpPr>
        <p:spPr>
          <a:xfrm>
            <a:off x="464820" y="2018911"/>
            <a:ext cx="469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点击实验台上的卷尺，出现米尺测量图 。</a:t>
            </a:r>
          </a:p>
        </p:txBody>
      </p:sp>
    </p:spTree>
    <p:extLst>
      <p:ext uri="{BB962C8B-B14F-4D97-AF65-F5344CB8AC3E}">
        <p14:creationId xmlns:p14="http://schemas.microsoft.com/office/powerpoint/2010/main" val="308201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2A5762D-143F-4974-9F74-6A42B726CA6F}"/>
              </a:ext>
            </a:extLst>
          </p:cNvPr>
          <p:cNvSpPr/>
          <p:nvPr/>
        </p:nvSpPr>
        <p:spPr>
          <a:xfrm>
            <a:off x="524227" y="1280474"/>
            <a:ext cx="71393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测量钢丝长度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注意两端点的位置，如图所示。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027C1-D843-407F-B432-A65D384B9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6444" r="6982"/>
          <a:stretch/>
        </p:blipFill>
        <p:spPr>
          <a:xfrm>
            <a:off x="663958" y="2446459"/>
            <a:ext cx="4805022" cy="40991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7D7AFD-0B2F-49F7-A19E-8701A2DA2A10}"/>
              </a:ext>
            </a:extLst>
          </p:cNvPr>
          <p:cNvSpPr/>
          <p:nvPr/>
        </p:nvSpPr>
        <p:spPr>
          <a:xfrm>
            <a:off x="5413689" y="260747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Arial,Simsun"/>
              </a:rPr>
              <a:t>上端点</a:t>
            </a:r>
            <a:endParaRPr lang="zh-CN" altLang="en-US" sz="1400" b="1" dirty="0">
              <a:highlight>
                <a:srgbClr val="FFFF00"/>
              </a:highligh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9048A5-50FC-4726-9342-4912FD16C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458" r="26911" b="17945"/>
          <a:stretch/>
        </p:blipFill>
        <p:spPr>
          <a:xfrm>
            <a:off x="7374048" y="2446459"/>
            <a:ext cx="2814981" cy="40991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082B9CE-3994-431F-9F3C-F725DBF74464}"/>
              </a:ext>
            </a:extLst>
          </p:cNvPr>
          <p:cNvSpPr/>
          <p:nvPr/>
        </p:nvSpPr>
        <p:spPr>
          <a:xfrm>
            <a:off x="9984374" y="351902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Arial,Simsun"/>
              </a:rPr>
              <a:t>下端点</a:t>
            </a:r>
            <a:endParaRPr lang="zh-CN" altLang="en-US" sz="1400" b="1" dirty="0">
              <a:highlight>
                <a:srgbClr val="FFFF00"/>
              </a:highlight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208F79B-D817-4D5F-8B9B-124F85D07DA2}"/>
              </a:ext>
            </a:extLst>
          </p:cNvPr>
          <p:cNvCxnSpPr>
            <a:cxnSpLocks/>
          </p:cNvCxnSpPr>
          <p:nvPr/>
        </p:nvCxnSpPr>
        <p:spPr>
          <a:xfrm flipH="1">
            <a:off x="4580709" y="2734592"/>
            <a:ext cx="888271" cy="0"/>
          </a:xfrm>
          <a:prstGeom prst="straightConnector1">
            <a:avLst/>
          </a:prstGeom>
          <a:ln w="22225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F1F73A-4670-43D7-ADD2-16C4C3E1136E}"/>
              </a:ext>
            </a:extLst>
          </p:cNvPr>
          <p:cNvCxnSpPr>
            <a:cxnSpLocks/>
          </p:cNvCxnSpPr>
          <p:nvPr/>
        </p:nvCxnSpPr>
        <p:spPr>
          <a:xfrm flipH="1">
            <a:off x="9013371" y="3672912"/>
            <a:ext cx="1036321" cy="0"/>
          </a:xfrm>
          <a:prstGeom prst="straightConnector1">
            <a:avLst/>
          </a:prstGeom>
          <a:ln w="22225">
            <a:solidFill>
              <a:srgbClr val="FF0066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7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7B0414-8B16-4354-893B-6AAD799FFAA7}"/>
              </a:ext>
            </a:extLst>
          </p:cNvPr>
          <p:cNvSpPr txBox="1"/>
          <p:nvPr/>
        </p:nvSpPr>
        <p:spPr>
          <a:xfrm>
            <a:off x="836023" y="1471749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标尺到平面镜的距离</a:t>
            </a:r>
            <a:r>
              <a:rPr lang="en-US" altLang="zh-CN" sz="2400" dirty="0"/>
              <a:t>D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44F72E-6F94-419F-971C-8954479FD830}"/>
              </a:ext>
            </a:extLst>
          </p:cNvPr>
          <p:cNvSpPr txBox="1"/>
          <p:nvPr/>
        </p:nvSpPr>
        <p:spPr>
          <a:xfrm>
            <a:off x="775695" y="2228671"/>
            <a:ext cx="3726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鼠标可拖动并改变白光区域位置至光杠杆或望远镜，双击可弹出放大的读数图。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E567BF-C3D3-4CC4-BF78-A908E5205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9444" r="899" b="15555"/>
          <a:stretch/>
        </p:blipFill>
        <p:spPr>
          <a:xfrm>
            <a:off x="4733925" y="1818850"/>
            <a:ext cx="7086599" cy="40580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D092BB-FA75-4FF5-8232-8FEB217E0EF4}"/>
              </a:ext>
            </a:extLst>
          </p:cNvPr>
          <p:cNvSpPr/>
          <p:nvPr/>
        </p:nvSpPr>
        <p:spPr>
          <a:xfrm>
            <a:off x="9354234" y="28288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highlight>
                  <a:srgbClr val="FFFF00"/>
                </a:highlight>
              </a:rPr>
              <a:t>标尺</a:t>
            </a:r>
          </a:p>
        </p:txBody>
      </p:sp>
    </p:spTree>
    <p:extLst>
      <p:ext uri="{BB962C8B-B14F-4D97-AF65-F5344CB8AC3E}">
        <p14:creationId xmlns:p14="http://schemas.microsoft.com/office/powerpoint/2010/main" val="269192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7D7AFC4-6DB4-4D8D-9F7B-20547098075D}"/>
              </a:ext>
            </a:extLst>
          </p:cNvPr>
          <p:cNvCxnSpPr/>
          <p:nvPr/>
        </p:nvCxnSpPr>
        <p:spPr>
          <a:xfrm flipH="1">
            <a:off x="7341326" y="2725783"/>
            <a:ext cx="783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B6A60A0-6634-4FFC-89D1-10ECC7407E27}"/>
              </a:ext>
            </a:extLst>
          </p:cNvPr>
          <p:cNvSpPr/>
          <p:nvPr/>
        </p:nvSpPr>
        <p:spPr>
          <a:xfrm>
            <a:off x="548399" y="1506583"/>
            <a:ext cx="4972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四</a:t>
            </a:r>
            <a:r>
              <a:rPr lang="en-US" altLang="zh-CN" sz="2800" b="1" dirty="0"/>
              <a:t>.</a:t>
            </a:r>
            <a:r>
              <a:rPr lang="zh-CN" altLang="en-US" sz="2800" b="1" dirty="0"/>
              <a:t>用螺旋测微仪测量钢丝直径</a:t>
            </a:r>
            <a:endParaRPr lang="en-US" altLang="zh-CN" sz="2800" b="1" dirty="0"/>
          </a:p>
          <a:p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5CC2F3-D471-4E59-8381-B1C6D5ACD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7270" r="16228" b="2914"/>
          <a:stretch/>
        </p:blipFill>
        <p:spPr>
          <a:xfrm>
            <a:off x="7027482" y="1727899"/>
            <a:ext cx="4528457" cy="3276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E4043B-EF63-44C4-BE82-F1225675FB55}"/>
              </a:ext>
            </a:extLst>
          </p:cNvPr>
          <p:cNvSpPr/>
          <p:nvPr/>
        </p:nvSpPr>
        <p:spPr>
          <a:xfrm>
            <a:off x="548399" y="2460690"/>
            <a:ext cx="61223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测金属丝直径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，上、中、下各测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次，共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次。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Arial,Simsun"/>
              </a:rPr>
              <a:t>注意：</a:t>
            </a:r>
            <a:endParaRPr lang="en-US" altLang="zh-CN" sz="2400" dirty="0">
              <a:solidFill>
                <a:srgbClr val="000000"/>
              </a:solidFill>
              <a:highlight>
                <a:srgbClr val="FFFF00"/>
              </a:highlight>
              <a:latin typeface="Arial,Simsu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仿真实验中测量方法：测量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---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移除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---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测量，反复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次。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螺旋测微仪刻度看不清，可以使用“</a:t>
            </a:r>
            <a:r>
              <a:rPr lang="en-US" altLang="zh-CN" sz="2400" dirty="0">
                <a:solidFill>
                  <a:srgbClr val="000000"/>
                </a:solidFill>
                <a:latin typeface="Arial,Simsun"/>
              </a:rPr>
              <a:t>win +</a:t>
            </a:r>
            <a:r>
              <a:rPr lang="zh-CN" altLang="en-US" sz="2400" dirty="0">
                <a:solidFill>
                  <a:srgbClr val="000000"/>
                </a:solidFill>
                <a:latin typeface="Arial,Simsun"/>
              </a:rPr>
              <a:t>”放大镜放大图像。</a:t>
            </a:r>
            <a:endParaRPr lang="en-US" altLang="zh-CN" sz="2400" dirty="0">
              <a:solidFill>
                <a:srgbClr val="000000"/>
              </a:solidFill>
              <a:latin typeface="Arial,Simsun"/>
            </a:endParaRPr>
          </a:p>
          <a:p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87ED38-C394-4C6A-8E5D-E8E9464A919B}"/>
              </a:ext>
            </a:extLst>
          </p:cNvPr>
          <p:cNvSpPr txBox="1"/>
          <p:nvPr/>
        </p:nvSpPr>
        <p:spPr>
          <a:xfrm>
            <a:off x="8593627" y="1845750"/>
            <a:ext cx="1271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highlight>
                  <a:srgbClr val="FFFF00"/>
                </a:highlight>
              </a:rPr>
              <a:t>注意：</a:t>
            </a:r>
            <a:r>
              <a:rPr lang="zh-CN" altLang="en-US" sz="1400" b="1" dirty="0"/>
              <a:t>左键点击锁定，右键点击解锁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91228E3-DEDC-4EA7-B412-B2AAC0C225D3}"/>
              </a:ext>
            </a:extLst>
          </p:cNvPr>
          <p:cNvCxnSpPr>
            <a:cxnSpLocks/>
          </p:cNvCxnSpPr>
          <p:nvPr/>
        </p:nvCxnSpPr>
        <p:spPr>
          <a:xfrm>
            <a:off x="9229411" y="2527300"/>
            <a:ext cx="0" cy="4000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4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98D481-03F5-41B1-9A7B-1BF3E49CF645}"/>
              </a:ext>
            </a:extLst>
          </p:cNvPr>
          <p:cNvSpPr txBox="1"/>
          <p:nvPr/>
        </p:nvSpPr>
        <p:spPr>
          <a:xfrm>
            <a:off x="728631" y="1206137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五</a:t>
            </a:r>
            <a:r>
              <a:rPr lang="en-US" altLang="zh-CN" sz="2800" dirty="0"/>
              <a:t>.</a:t>
            </a:r>
            <a:r>
              <a:rPr lang="zh-CN" altLang="en-US" sz="2800" dirty="0"/>
              <a:t>测量钢丝的拉伸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235B21-BFF6-42B4-9FBD-3B0CB9C8D3F7}"/>
                  </a:ext>
                </a:extLst>
              </p:cNvPr>
              <p:cNvSpPr/>
              <p:nvPr/>
            </p:nvSpPr>
            <p:spPr>
              <a:xfrm>
                <a:off x="567674" y="1729357"/>
                <a:ext cx="4031063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以中间叉丝为准，记录望远镜视场中标尺的初始读数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（若标尺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0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刻度与叉丝对齐，则初始读数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=0cm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）。</a:t>
                </a:r>
                <a:endParaRPr lang="en-US" altLang="zh-CN" sz="2400" dirty="0">
                  <a:solidFill>
                    <a:srgbClr val="000000"/>
                  </a:solidFill>
                  <a:latin typeface="Arial,Simsun"/>
                </a:endParaRPr>
              </a:p>
              <a:p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在砝码托上逐次加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500g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砝码（可加到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3500g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）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,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观察每增加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,Simsun"/>
                  </a:rPr>
                  <a:t>500g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时望远镜中标尺上的读数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，填入表格；然后再将砝码逐次减去，记下对应的读数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，填入表格。</a:t>
                </a:r>
                <a:r>
                  <a:rPr lang="zh-CN" altLang="en-US" sz="24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,Simsun"/>
                  </a:rPr>
                  <a:t>表格见后一页。</a:t>
                </a:r>
                <a:endParaRPr lang="en-US" altLang="zh-CN" sz="2400" dirty="0">
                  <a:solidFill>
                    <a:srgbClr val="000000"/>
                  </a:solidFill>
                  <a:highlight>
                    <a:srgbClr val="FFFF00"/>
                  </a:highlight>
                  <a:latin typeface="Arial,Simsun"/>
                </a:endParaRPr>
              </a:p>
              <a:p>
                <a:r>
                  <a:rPr lang="zh-CN" altLang="en-US" sz="2400" dirty="0">
                    <a:solidFill>
                      <a:srgbClr val="000000"/>
                    </a:solidFill>
                    <a:latin typeface="Arial,Simsun"/>
                  </a:rPr>
                  <a:t>最后计算两组对应数据的平均值。</a:t>
                </a:r>
                <a:endParaRPr lang="en-US" altLang="zh-CN" sz="2400" dirty="0">
                  <a:solidFill>
                    <a:srgbClr val="000000"/>
                  </a:solidFill>
                  <a:latin typeface="Arial,Simsun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235B21-BFF6-42B4-9FBD-3B0CB9C8D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4" y="1729357"/>
                <a:ext cx="4031063" cy="4893647"/>
              </a:xfrm>
              <a:prstGeom prst="rect">
                <a:avLst/>
              </a:prstGeom>
              <a:blipFill>
                <a:blip r:embed="rId2"/>
                <a:stretch>
                  <a:fillRect l="-2269" t="-998" r="-1967" b="-1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6B74407-FD63-47EE-A9C9-1F5B2B53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37" y="1678442"/>
            <a:ext cx="7389041" cy="4124962"/>
          </a:xfrm>
          <a:prstGeom prst="rect">
            <a:avLst/>
          </a:prstGeom>
        </p:spPr>
      </p:pic>
      <p:sp>
        <p:nvSpPr>
          <p:cNvPr id="4" name="乘号 3">
            <a:extLst>
              <a:ext uri="{FF2B5EF4-FFF2-40B4-BE49-F238E27FC236}">
                <a16:creationId xmlns:a16="http://schemas.microsoft.com/office/drawing/2014/main" id="{26FD4FA2-A134-42A7-8037-54A56F3FD017}"/>
              </a:ext>
            </a:extLst>
          </p:cNvPr>
          <p:cNvSpPr/>
          <p:nvPr/>
        </p:nvSpPr>
        <p:spPr>
          <a:xfrm>
            <a:off x="5048250" y="3890963"/>
            <a:ext cx="2428875" cy="533400"/>
          </a:xfrm>
          <a:prstGeom prst="mathMultiply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0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ECF607-2590-461B-B814-4914E26B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695" y="1185673"/>
            <a:ext cx="678201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增（减）砝码时望远镜中标尺读数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DAE81-F1A5-45C7-809D-5BF4FBD5B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5226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441CD8-7CE9-45E5-9736-7A05BC006F27}"/>
              </a:ext>
            </a:extLst>
          </p:cNvPr>
          <p:cNvCxnSpPr/>
          <p:nvPr/>
        </p:nvCxnSpPr>
        <p:spPr>
          <a:xfrm>
            <a:off x="1984549" y="6084277"/>
            <a:ext cx="11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E45646-62CB-42CB-AF07-8EB1A4C24DAD}"/>
                  </a:ext>
                </a:extLst>
              </p:cNvPr>
              <p:cNvSpPr/>
              <p:nvPr/>
            </p:nvSpPr>
            <p:spPr>
              <a:xfrm>
                <a:off x="3409601" y="5399272"/>
                <a:ext cx="6439004" cy="16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06680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066800" algn="just"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</m:acc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7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667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E45646-62CB-42CB-AF07-8EB1A4C24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601" y="5399272"/>
                <a:ext cx="6439004" cy="1610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EF12C5E9-A872-4034-BB48-BE5A6C46F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0609636"/>
                  </p:ext>
                </p:extLst>
              </p:nvPr>
            </p:nvGraphicFramePr>
            <p:xfrm>
              <a:off x="1590325" y="1682753"/>
              <a:ext cx="9302751" cy="385444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47156">
                      <a:extLst>
                        <a:ext uri="{9D8B030D-6E8A-4147-A177-3AD203B41FA5}">
                          <a16:colId xmlns:a16="http://schemas.microsoft.com/office/drawing/2014/main" val="1977016348"/>
                        </a:ext>
                      </a:extLst>
                    </a:gridCol>
                    <a:gridCol w="1673156">
                      <a:extLst>
                        <a:ext uri="{9D8B030D-6E8A-4147-A177-3AD203B41FA5}">
                          <a16:colId xmlns:a16="http://schemas.microsoft.com/office/drawing/2014/main" val="240420912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2876923936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1334910298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3460782376"/>
                        </a:ext>
                      </a:extLst>
                    </a:gridCol>
                  </a:tblGrid>
                  <a:tr h="49363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次数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zh-CN" sz="2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砝码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oMath>
                          </a14:m>
                          <a:endParaRPr lang="zh-CN" sz="2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dirty="0">
                              <a:effectLst/>
                            </a:rPr>
                            <a:t>望远镜读数</a:t>
                          </a:r>
                          <a:r>
                            <a:rPr lang="en-US" sz="2400" kern="100" dirty="0">
                              <a:effectLst/>
                            </a:rPr>
                            <a:t>/cm</a:t>
                          </a:r>
                          <a:endParaRPr lang="zh-CN" sz="3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607369"/>
                      </a:ext>
                    </a:extLst>
                  </a:tr>
                  <a:tr h="78206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增重时</a:t>
                          </a:r>
                          <a:endParaRPr lang="zh-CN" sz="2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标尺读数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减重时</a:t>
                          </a:r>
                          <a:endParaRPr lang="zh-CN" sz="20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标尺读数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平均值</a:t>
                          </a:r>
                          <a14:m>
                            <m:oMath xmlns:m="http://schemas.openxmlformats.org/officeDocument/2006/math">
                              <m:bar>
                                <m:barPr>
                                  <m:pos m:val="top"/>
                                  <m:ctrlPr>
                                    <a:rPr lang="zh-CN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zh-CN" sz="16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bar>
                            </m:oMath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66441552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0.000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5581704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0.500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1.18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1.19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1.185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96359908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823327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3.54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3.55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3.545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6281280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4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321646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5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99198968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6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7.10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7.11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7.105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7910872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7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52765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EF12C5E9-A872-4034-BB48-BE5A6C46F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0609636"/>
                  </p:ext>
                </p:extLst>
              </p:nvPr>
            </p:nvGraphicFramePr>
            <p:xfrm>
              <a:off x="1590325" y="1682753"/>
              <a:ext cx="9302751" cy="385444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47156">
                      <a:extLst>
                        <a:ext uri="{9D8B030D-6E8A-4147-A177-3AD203B41FA5}">
                          <a16:colId xmlns:a16="http://schemas.microsoft.com/office/drawing/2014/main" val="1977016348"/>
                        </a:ext>
                      </a:extLst>
                    </a:gridCol>
                    <a:gridCol w="1673156">
                      <a:extLst>
                        <a:ext uri="{9D8B030D-6E8A-4147-A177-3AD203B41FA5}">
                          <a16:colId xmlns:a16="http://schemas.microsoft.com/office/drawing/2014/main" val="240420912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2876923936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1334910298"/>
                        </a:ext>
                      </a:extLst>
                    </a:gridCol>
                    <a:gridCol w="1860813">
                      <a:extLst>
                        <a:ext uri="{9D8B030D-6E8A-4147-A177-3AD203B41FA5}">
                          <a16:colId xmlns:a16="http://schemas.microsoft.com/office/drawing/2014/main" val="3460782376"/>
                        </a:ext>
                      </a:extLst>
                    </a:gridCol>
                  </a:tblGrid>
                  <a:tr h="493637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8" t="-3333" r="-355952" b="-21142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2545" t="-3333" r="-334909" b="-211429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dirty="0">
                              <a:effectLst/>
                            </a:rPr>
                            <a:t>望远镜读数</a:t>
                          </a:r>
                          <a:r>
                            <a:rPr lang="en-US" sz="2400" kern="100" dirty="0">
                              <a:effectLst/>
                            </a:rPr>
                            <a:t>/cm</a:t>
                          </a:r>
                          <a:endParaRPr lang="zh-CN" sz="3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607369"/>
                      </a:ext>
                    </a:extLst>
                  </a:tr>
                  <a:tr h="78206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0656" t="-68217" r="-201967" b="-3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9673" t="-68217" r="-101307" b="-3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00984" t="-68217" r="-1639" b="-34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41552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0.000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0.00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5581704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0.500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1.18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1.19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1.185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96359908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2.36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823327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1.500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3.54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3.55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3.545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6281280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4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4.72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321646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5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2.500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5.91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99198968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6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3.000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 7.10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7.11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7.105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7910872"/>
                      </a:ext>
                    </a:extLst>
                  </a:tr>
                  <a:tr h="3223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7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3.500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8.30 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8.30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52765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826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02381" y="1675646"/>
                <a:ext cx="10305588" cy="4464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800" dirty="0"/>
                  <a:t> 假如有等间隔测量的数据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dirty="0"/>
                      <m:t>、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28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2800" dirty="0"/>
                  <a:t>，如若求每两个测量量的差值的平均值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2800" dirty="0"/>
                  <a:t> ，若按临近测量量差值取平均，即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dirty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zh-CN" altLang="en-US" sz="28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zh-CN" altLang="en-US" sz="2800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800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zh-CN" altLang="en-US" sz="2800" dirty="0"/>
                  <a:t>，</a:t>
                </a:r>
                <a:endParaRPr lang="en-US" altLang="zh-CN" sz="2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800" dirty="0"/>
                  <a:t>上面多次测量的量没有得到充分利用，不能更好的消掉误差。</a:t>
                </a:r>
                <a:endParaRPr lang="en-US" altLang="zh-CN" sz="2800" dirty="0"/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zh-CN" altLang="en-US" sz="2800" dirty="0"/>
                  <a:t>如对数据重新分组，可得到</a:t>
                </a:r>
                <a:endParaRPr lang="en-US" altLang="zh-CN" sz="2800" dirty="0"/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zh-CN" altLang="en-US" sz="2800" dirty="0"/>
                  <a:t>                                                                 （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此为分组逐差法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1" y="1675646"/>
                <a:ext cx="10305588" cy="4464492"/>
              </a:xfrm>
              <a:prstGeom prst="rect">
                <a:avLst/>
              </a:prstGeom>
              <a:blipFill>
                <a:blip r:embed="rId2"/>
                <a:stretch>
                  <a:fillRect l="-1183" t="-1093" r="-4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02381" y="1056335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分组逐差法介绍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9911695" y="3207546"/>
            <a:ext cx="744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X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07717" y="5629139"/>
                <a:ext cx="911387" cy="108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717" y="5629139"/>
                <a:ext cx="911387" cy="1084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58B5ADA-F3EE-405D-801F-C945DDA8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73" y="5182354"/>
            <a:ext cx="6280340" cy="13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EADD948-AE42-4D72-9E32-EECD78B0DF43}"/>
              </a:ext>
            </a:extLst>
          </p:cNvPr>
          <p:cNvSpPr txBox="1">
            <a:spLocks/>
          </p:cNvSpPr>
          <p:nvPr/>
        </p:nvSpPr>
        <p:spPr bwMode="auto">
          <a:xfrm>
            <a:off x="811213" y="1139825"/>
            <a:ext cx="105156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b="1" kern="0" dirty="0"/>
              <a:t>截图要求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264F0A-E77C-4BA7-A70B-3A5F9A716F4F}"/>
              </a:ext>
            </a:extLst>
          </p:cNvPr>
          <p:cNvSpPr txBox="1"/>
          <p:nvPr/>
        </p:nvSpPr>
        <p:spPr>
          <a:xfrm>
            <a:off x="765996" y="2271310"/>
            <a:ext cx="2680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</a:t>
            </a:r>
            <a:r>
              <a:rPr lang="en-US" altLang="zh-CN" sz="2400" dirty="0"/>
              <a:t>.</a:t>
            </a:r>
            <a:r>
              <a:rPr lang="zh-CN" altLang="en-US" sz="2400" dirty="0"/>
              <a:t>标尺到平面镜距离</a:t>
            </a:r>
            <a:r>
              <a:rPr lang="en-US" altLang="zh-CN" sz="2400" dirty="0"/>
              <a:t>D</a:t>
            </a:r>
            <a:r>
              <a:rPr lang="zh-CN" altLang="en-US" sz="2400" dirty="0"/>
              <a:t>的测量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highlight>
                  <a:srgbClr val="FFFF00"/>
                </a:highlight>
              </a:rPr>
              <a:t>要求：</a:t>
            </a:r>
            <a:r>
              <a:rPr lang="zh-CN" altLang="en-US" sz="2400" dirty="0"/>
              <a:t>截图含如图三个视窗、数据表格（含数据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L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）。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672B64-F9E6-40A2-8150-5D0006CF2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37" y="1918272"/>
            <a:ext cx="8458200" cy="4762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614518-05C2-46C6-88A9-7459B78B32FF}"/>
              </a:ext>
            </a:extLst>
          </p:cNvPr>
          <p:cNvSpPr/>
          <p:nvPr/>
        </p:nvSpPr>
        <p:spPr>
          <a:xfrm>
            <a:off x="3002782" y="1307050"/>
            <a:ext cx="8663354" cy="375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charset="0"/>
              <a:buNone/>
            </a:pPr>
            <a:r>
              <a:rPr lang="zh-CN" altLang="en-US" kern="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注意：</a:t>
            </a:r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所有截图上请保留实验平台上的</a:t>
            </a:r>
            <a:r>
              <a:rPr lang="zh-CN" altLang="en-US" kern="0" dirty="0">
                <a:solidFill>
                  <a:schemeClr val="accent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实验操作时长</a:t>
            </a:r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，以及</a:t>
            </a:r>
            <a:r>
              <a:rPr lang="zh-CN" altLang="en-US" kern="0" dirty="0">
                <a:solidFill>
                  <a:schemeClr val="accent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电脑右下角的日期、时间</a:t>
            </a:r>
            <a:r>
              <a:rPr lang="zh-CN" altLang="en-US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6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 txBox="1">
            <a:spLocks/>
          </p:cNvSpPr>
          <p:nvPr/>
        </p:nvSpPr>
        <p:spPr bwMode="auto">
          <a:xfrm>
            <a:off x="387350" y="1403350"/>
            <a:ext cx="3560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70000"/>
              </a:lnSpc>
            </a:pPr>
            <a:r>
              <a:rPr lang="zh-CN" altLang="en-US" sz="4000" dirty="0">
                <a:latin typeface="Calibri Light" pitchFamily="34" charset="0"/>
              </a:rPr>
              <a:t>实验目的</a:t>
            </a:r>
          </a:p>
        </p:txBody>
      </p:sp>
      <p:sp>
        <p:nvSpPr>
          <p:cNvPr id="14338" name="内容占位符 2"/>
          <p:cNvSpPr txBox="1">
            <a:spLocks/>
          </p:cNvSpPr>
          <p:nvPr/>
        </p:nvSpPr>
        <p:spPr bwMode="auto">
          <a:xfrm>
            <a:off x="1433513" y="2273300"/>
            <a:ext cx="9968496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000"/>
              </a:spcBef>
              <a:buFont typeface="Arial" charset="0"/>
              <a:buAutoNum type="arabicPeriod"/>
            </a:pPr>
            <a:r>
              <a:rPr lang="zh-CN" altLang="en-US" sz="2800" dirty="0">
                <a:latin typeface="Calibri" pitchFamily="34" charset="0"/>
              </a:rPr>
              <a:t>了解杨氏模量的意义，掌握用拉伸法测量金属丝杨氏模量的原理和方法。</a:t>
            </a:r>
          </a:p>
          <a:p>
            <a:pPr marL="342900" indent="-342900">
              <a:spcBef>
                <a:spcPts val="1000"/>
              </a:spcBef>
              <a:buFont typeface="Arial" charset="0"/>
              <a:buAutoNum type="arabicPeriod"/>
            </a:pPr>
            <a:r>
              <a:rPr lang="zh-CN" altLang="en-US" sz="2800" b="1" dirty="0">
                <a:latin typeface="Calibri" pitchFamily="34" charset="0"/>
              </a:rPr>
              <a:t>学习和掌握用光杠杆测量微小长度的原理和方法，学会仪器的调节和使用。</a:t>
            </a:r>
          </a:p>
          <a:p>
            <a:pPr marL="342900" indent="-342900">
              <a:spcBef>
                <a:spcPts val="1000"/>
              </a:spcBef>
              <a:buFont typeface="Arial" charset="0"/>
              <a:buAutoNum type="arabicPeriod"/>
            </a:pPr>
            <a:r>
              <a:rPr lang="zh-CN" altLang="en-US" sz="2800" dirty="0">
                <a:latin typeface="Calibri" pitchFamily="34" charset="0"/>
              </a:rPr>
              <a:t>掌握螺旋测微仪的使用方法。</a:t>
            </a:r>
          </a:p>
          <a:p>
            <a:pPr marL="342900" indent="-342900">
              <a:spcBef>
                <a:spcPts val="1000"/>
              </a:spcBef>
              <a:buFont typeface="Arial" charset="0"/>
              <a:buAutoNum type="arabicPeriod"/>
            </a:pPr>
            <a:r>
              <a:rPr lang="zh-CN" altLang="en-US" sz="2800" dirty="0">
                <a:latin typeface="Calibri" pitchFamily="34" charset="0"/>
              </a:rPr>
              <a:t>学会用逐差法处理数据。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D1735E-54F9-4265-98B5-1EE6DF14539F}"/>
              </a:ext>
            </a:extLst>
          </p:cNvPr>
          <p:cNvSpPr txBox="1"/>
          <p:nvPr/>
        </p:nvSpPr>
        <p:spPr>
          <a:xfrm>
            <a:off x="531223" y="1471748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二</a:t>
            </a:r>
            <a:r>
              <a:rPr lang="en-US" altLang="zh-CN" sz="2400" dirty="0"/>
              <a:t>.</a:t>
            </a:r>
            <a:r>
              <a:rPr lang="zh-CN" altLang="en-US" sz="2400" dirty="0"/>
              <a:t>螺旋测微仪测量钢丝直径</a:t>
            </a:r>
            <a:r>
              <a:rPr lang="en-US" altLang="zh-CN" sz="2400" dirty="0"/>
              <a:t>d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08419-4E86-470E-B47D-56324DB85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507" r="10431" b="2054"/>
          <a:stretch/>
        </p:blipFill>
        <p:spPr>
          <a:xfrm>
            <a:off x="4086794" y="2116183"/>
            <a:ext cx="7170914" cy="369243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5CA36E-0524-430D-8AF0-3AEEE6A11061}"/>
              </a:ext>
            </a:extLst>
          </p:cNvPr>
          <p:cNvCxnSpPr>
            <a:cxnSpLocks/>
          </p:cNvCxnSpPr>
          <p:nvPr/>
        </p:nvCxnSpPr>
        <p:spPr>
          <a:xfrm>
            <a:off x="8673737" y="2969622"/>
            <a:ext cx="0" cy="6531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9A9F369-6A70-44A1-9DA5-6CBC343E3A2C}"/>
              </a:ext>
            </a:extLst>
          </p:cNvPr>
          <p:cNvSpPr/>
          <p:nvPr/>
        </p:nvSpPr>
        <p:spPr>
          <a:xfrm>
            <a:off x="5338354" y="3500844"/>
            <a:ext cx="583469" cy="287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4CD507-4022-464B-86DE-26C8A66F6AA0}"/>
              </a:ext>
            </a:extLst>
          </p:cNvPr>
          <p:cNvSpPr/>
          <p:nvPr/>
        </p:nvSpPr>
        <p:spPr>
          <a:xfrm>
            <a:off x="5760727" y="3788229"/>
            <a:ext cx="509452" cy="152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4BFAB9-E668-4012-A596-F8786907ECDB}"/>
              </a:ext>
            </a:extLst>
          </p:cNvPr>
          <p:cNvSpPr txBox="1"/>
          <p:nvPr/>
        </p:nvSpPr>
        <p:spPr>
          <a:xfrm>
            <a:off x="646895" y="2509468"/>
            <a:ext cx="3439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要求：</a:t>
            </a:r>
            <a:endParaRPr lang="en-US" altLang="zh-CN" sz="2400" dirty="0">
              <a:highlight>
                <a:srgbClr val="FFFF00"/>
              </a:highlight>
            </a:endParaRPr>
          </a:p>
          <a:p>
            <a:r>
              <a:rPr lang="zh-CN" altLang="en-US" sz="2400" dirty="0"/>
              <a:t>截图含螺旋测微仪测量状态，与第六次测量数据相符。</a:t>
            </a:r>
            <a:endParaRPr lang="en-US" altLang="zh-CN" sz="2400" dirty="0"/>
          </a:p>
          <a:p>
            <a:r>
              <a:rPr lang="zh-CN" altLang="en-US" sz="2400" dirty="0"/>
              <a:t>数据表格含六次的测量结果。</a:t>
            </a:r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86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DB0F02-6893-46C7-A18D-96503CB7B556}"/>
              </a:ext>
            </a:extLst>
          </p:cNvPr>
          <p:cNvSpPr txBox="1"/>
          <p:nvPr/>
        </p:nvSpPr>
        <p:spPr>
          <a:xfrm>
            <a:off x="1132114" y="1506583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三</a:t>
            </a:r>
            <a:r>
              <a:rPr lang="en-US" altLang="zh-CN" sz="2400" dirty="0"/>
              <a:t>.</a:t>
            </a:r>
            <a:r>
              <a:rPr lang="zh-CN" altLang="en-US" sz="2400" dirty="0"/>
              <a:t>钢丝伸长量的测量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DE8445-D7A8-4E49-B1C6-D0E30FBC9BAB}"/>
              </a:ext>
            </a:extLst>
          </p:cNvPr>
          <p:cNvSpPr txBox="1"/>
          <p:nvPr/>
        </p:nvSpPr>
        <p:spPr>
          <a:xfrm>
            <a:off x="1111734" y="1968248"/>
            <a:ext cx="1140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要求：</a:t>
            </a:r>
            <a:r>
              <a:rPr lang="zh-CN" altLang="en-US" sz="2400" dirty="0"/>
              <a:t>截图含加</a:t>
            </a:r>
            <a:r>
              <a:rPr lang="en-US" altLang="zh-CN" sz="2400" dirty="0"/>
              <a:t>3.5kg</a:t>
            </a:r>
            <a:r>
              <a:rPr lang="zh-CN" altLang="en-US" sz="2400" dirty="0"/>
              <a:t>砝码时的测量状态、数据表格（如下图，含</a:t>
            </a:r>
            <a:r>
              <a:rPr lang="zh-CN" altLang="en-US" sz="2400" dirty="0">
                <a:highlight>
                  <a:srgbClr val="FFFF00"/>
                </a:highlight>
              </a:rPr>
              <a:t>已测</a:t>
            </a:r>
            <a:r>
              <a:rPr lang="zh-CN" altLang="en-US" sz="2400" dirty="0"/>
              <a:t>所有数据）。</a:t>
            </a:r>
          </a:p>
        </p:txBody>
      </p:sp>
      <p:pic>
        <p:nvPicPr>
          <p:cNvPr id="10" name="图片 9" descr="社交网络的手机截图&#10;&#10;描述已自动生成">
            <a:extLst>
              <a:ext uri="{FF2B5EF4-FFF2-40B4-BE49-F238E27FC236}">
                <a16:creationId xmlns:a16="http://schemas.microsoft.com/office/drawing/2014/main" id="{C43BCF75-A1DC-4C06-BF86-622B85E7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9" y="2796513"/>
            <a:ext cx="8882062" cy="35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E9A0B74-3E15-44B4-BF2A-A943A323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672" y="1421312"/>
            <a:ext cx="3547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9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3600" b="1" dirty="0">
                <a:solidFill>
                  <a:srgbClr val="FFFF00"/>
                </a:solidFill>
              </a:rPr>
              <a:t>杨氏模量的计算</a:t>
            </a:r>
            <a:endParaRPr lang="zh-CN" altLang="zh-CN" sz="3600" b="1" dirty="0">
              <a:solidFill>
                <a:srgbClr val="FFFF00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0009D35-0CEF-4276-A7C2-102ECDF9B224}"/>
              </a:ext>
            </a:extLst>
          </p:cNvPr>
          <p:cNvSpPr txBox="1">
            <a:spLocks/>
          </p:cNvSpPr>
          <p:nvPr/>
        </p:nvSpPr>
        <p:spPr bwMode="auto">
          <a:xfrm>
            <a:off x="121919" y="1343008"/>
            <a:ext cx="2951163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kern="0" dirty="0"/>
              <a:t>数据处理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996C70-9C29-4DD5-A1B0-8A84CE9F16B4}"/>
              </a:ext>
            </a:extLst>
          </p:cNvPr>
          <p:cNvGrpSpPr/>
          <p:nvPr/>
        </p:nvGrpSpPr>
        <p:grpSpPr>
          <a:xfrm>
            <a:off x="3852672" y="2316390"/>
            <a:ext cx="4186301" cy="2190686"/>
            <a:chOff x="3329114" y="3246002"/>
            <a:chExt cx="4186301" cy="2190686"/>
          </a:xfrm>
        </p:grpSpPr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0F65299E-BB6A-48B6-A979-ACF034F990B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329114" y="3246002"/>
            <a:ext cx="4186301" cy="2190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r:id="rId3" imgW="698197" imgH="393529" progId="Equation.3">
                    <p:embed/>
                  </p:oleObj>
                </mc:Choice>
                <mc:Fallback>
                  <p:oleObj r:id="rId3" imgW="698197" imgH="393529" progId="Equation.3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0F65299E-BB6A-48B6-A979-ACF034F990B4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9114" y="3246002"/>
                          <a:ext cx="4186301" cy="2190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4C7017C-69E5-4339-9917-18BEE6191B14}"/>
                </a:ext>
              </a:extLst>
            </p:cNvPr>
            <p:cNvCxnSpPr/>
            <p:nvPr/>
          </p:nvCxnSpPr>
          <p:spPr>
            <a:xfrm>
              <a:off x="5742432" y="4547616"/>
              <a:ext cx="35356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2977A97-7393-417F-856A-8C14030EF901}"/>
                </a:ext>
              </a:extLst>
            </p:cNvPr>
            <p:cNvCxnSpPr/>
            <p:nvPr/>
          </p:nvCxnSpPr>
          <p:spPr>
            <a:xfrm>
              <a:off x="6931152" y="4547616"/>
              <a:ext cx="35356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5956FD62-8EC4-4A37-BFB4-898C953C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612" y="4800554"/>
                <a:ext cx="753586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698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en-US" sz="2400" b="1" dirty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b="1" dirty="0"/>
                  <a:t>一个砝码的质量</a:t>
                </a:r>
                <a:endParaRPr lang="zh-CN" altLang="zh-CN" sz="2400" b="1" dirty="0"/>
              </a:p>
            </p:txBody>
          </p:sp>
        </mc:Choice>
        <mc:Fallback xmlns="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5956FD62-8EC4-4A37-BFB4-898C953C6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2612" y="4800554"/>
                <a:ext cx="7535862" cy="461665"/>
              </a:xfrm>
              <a:prstGeom prst="rect">
                <a:avLst/>
              </a:prstGeom>
              <a:blipFill>
                <a:blip r:embed="rId5"/>
                <a:stretch>
                  <a:fillRect l="-405" t="-13158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">
            <a:extLst>
              <a:ext uri="{FF2B5EF4-FFF2-40B4-BE49-F238E27FC236}">
                <a16:creationId xmlns:a16="http://schemas.microsoft.com/office/drawing/2014/main" id="{0C91236B-6193-40DD-B4DB-EDF76FE9C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1" y="5920458"/>
            <a:ext cx="116433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9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注意：计算时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3200" b="1" dirty="0">
                <a:solidFill>
                  <a:srgbClr val="FF0000"/>
                </a:solidFill>
              </a:rPr>
              <a:t>时，公式中所有物理量的单位应化为国际单位制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4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1679" y="2630140"/>
            <a:ext cx="8306873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reezing" dir="t"/>
            </a:scene3d>
            <a:sp3d prstMaterial="dkEdge">
              <a:bevelT w="82550"/>
              <a:bevelB w="38100" h="38100" prst="angle"/>
            </a:sp3d>
          </a:bodyPr>
          <a:lstStyle/>
          <a:p>
            <a:r>
              <a:rPr lang="en-US" altLang="zh-CN" sz="18000" dirty="0">
                <a:solidFill>
                  <a:schemeClr val="accent1">
                    <a:lumMod val="50000"/>
                  </a:schemeClr>
                </a:solidFill>
                <a:effectLst>
                  <a:outerShdw dist="25400" dir="16500000" algn="bl" rotWithShape="0">
                    <a:srgbClr val="FFC000"/>
                  </a:outerShdw>
                </a:effectLst>
                <a:latin typeface="Script MT Bold" panose="03040602040607080904" pitchFamily="66" charset="0"/>
              </a:rPr>
              <a:t>The  end</a:t>
            </a:r>
            <a:endParaRPr lang="zh-CN" altLang="en-US" sz="18000" dirty="0">
              <a:solidFill>
                <a:schemeClr val="accent1">
                  <a:lumMod val="50000"/>
                </a:schemeClr>
              </a:solidFill>
              <a:effectLst>
                <a:outerShdw dist="25400" dir="16500000" algn="bl" rotWithShape="0">
                  <a:srgbClr val="FFC000"/>
                </a:outerShdw>
              </a:effectLst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7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2" name="内容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2463" y="1745898"/>
                <a:ext cx="11898087" cy="250958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zh-CN" altLang="en-US" dirty="0"/>
                  <a:t>      杨氏模量介绍：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+mj-ea"/>
                    <a:ea typeface="+mj-ea"/>
                  </a:rPr>
                  <a:t>*定义：</a:t>
                </a:r>
                <a:r>
                  <a:rPr lang="zh-CN" altLang="zh-CN" dirty="0"/>
                  <a:t>材料受力后发生形变</a:t>
                </a:r>
                <a:r>
                  <a:rPr lang="zh-CN" altLang="en-US" dirty="0"/>
                  <a:t>，在弹性限度内，应力与应变成正比，即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dirty="0"/>
                  <a:t> 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dirty="0"/>
                  <a:t>   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 即为</a:t>
                </a:r>
                <a:r>
                  <a:rPr lang="zh-CN" altLang="en-US" b="1" dirty="0"/>
                  <a:t>杨氏模量</a:t>
                </a:r>
                <a:r>
                  <a:rPr lang="zh-CN" altLang="en-US" dirty="0"/>
                  <a:t>，大小只取决于材料属性。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5362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463" y="1745898"/>
                <a:ext cx="11898087" cy="25095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>
            <a:spLocks/>
          </p:cNvSpPr>
          <p:nvPr/>
        </p:nvSpPr>
        <p:spPr bwMode="auto">
          <a:xfrm>
            <a:off x="398689" y="1213530"/>
            <a:ext cx="3051311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70000"/>
              </a:lnSpc>
            </a:pPr>
            <a:r>
              <a:rPr lang="zh-CN" altLang="en-US" sz="4000" dirty="0">
                <a:latin typeface="Calibri Light" pitchFamily="34" charset="0"/>
              </a:rPr>
              <a:t>实验原理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2A1205-11BD-48FC-A7D3-59C4082EA62F}"/>
              </a:ext>
            </a:extLst>
          </p:cNvPr>
          <p:cNvSpPr/>
          <p:nvPr/>
        </p:nvSpPr>
        <p:spPr>
          <a:xfrm>
            <a:off x="9445229" y="1425928"/>
            <a:ext cx="1294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highlight>
                  <a:srgbClr val="FFFF00"/>
                </a:highlight>
              </a:rPr>
              <a:t>应力：</a:t>
            </a:r>
            <a:r>
              <a:rPr lang="zh-CN" altLang="en-US" sz="1400" b="1" dirty="0"/>
              <a:t>金属丝单位截面积所受到的力。</a:t>
            </a: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D3D58B3C-DFE1-4775-BAB9-550F58E656A5}"/>
              </a:ext>
            </a:extLst>
          </p:cNvPr>
          <p:cNvSpPr/>
          <p:nvPr/>
        </p:nvSpPr>
        <p:spPr>
          <a:xfrm>
            <a:off x="9787958" y="2142734"/>
            <a:ext cx="609260" cy="954107"/>
          </a:xfrm>
          <a:prstGeom prst="upArrow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9AD3A1-A102-4F04-B0C7-E780BE3C3CFA}"/>
              </a:ext>
            </a:extLst>
          </p:cNvPr>
          <p:cNvSpPr/>
          <p:nvPr/>
        </p:nvSpPr>
        <p:spPr>
          <a:xfrm>
            <a:off x="10602006" y="3222525"/>
            <a:ext cx="1294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highlight>
                  <a:srgbClr val="FFFF00"/>
                </a:highlight>
              </a:rPr>
              <a:t>应变：</a:t>
            </a:r>
            <a:r>
              <a:rPr lang="zh-CN" altLang="en-US" sz="1400" b="1" dirty="0"/>
              <a:t>金属丝单位长度所对应的伸长量。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D0F708E5-FDFB-4DF0-A457-5E1A0E03D6BA}"/>
              </a:ext>
            </a:extLst>
          </p:cNvPr>
          <p:cNvSpPr/>
          <p:nvPr/>
        </p:nvSpPr>
        <p:spPr>
          <a:xfrm>
            <a:off x="10801690" y="2268418"/>
            <a:ext cx="609260" cy="954107"/>
          </a:xfrm>
          <a:prstGeom prst="downArrow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979433-0BF9-460B-A0E2-78F719490199}"/>
              </a:ext>
            </a:extLst>
          </p:cNvPr>
          <p:cNvSpPr/>
          <p:nvPr/>
        </p:nvSpPr>
        <p:spPr>
          <a:xfrm>
            <a:off x="295275" y="3651699"/>
            <a:ext cx="10019357" cy="10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</a:rPr>
              <a:t>任何物体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</a:rPr>
              <a:t>或材料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</a:rPr>
              <a:t>在外力作用下都会发生形变。当形变不超过某一限度时，撤走外力则形变随之消失，为一可逆过程，这种形变称为弹性形变，这一极限称为弹性极限。超过弹性极限，就会产生永久形变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</a:rPr>
              <a:t>亦称塑性形变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</a:rPr>
              <a:t>，即撤去外力后形变仍然存在，为不可逆过程。当外力进一步增大到某一点时，会突然发生很大的形变，该点称为屈服点，在达到屈服点后不久，材料可能发生断裂，在断裂点被拉断。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3B2712-F115-4E36-8B22-B4DC3C0D2CE0}"/>
                  </a:ext>
                </a:extLst>
              </p:cNvPr>
              <p:cNvSpPr/>
              <p:nvPr/>
            </p:nvSpPr>
            <p:spPr>
              <a:xfrm>
                <a:off x="122463" y="4787846"/>
                <a:ext cx="11774261" cy="1836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/>
                  <a:t>*意义：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/>
                  <a:t>是工程设计中常用的参数。</a:t>
                </a:r>
                <a:endParaRPr lang="en-US" altLang="zh-CN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zh-CN" sz="2400" dirty="0"/>
                  <a:t>            </a:t>
                </a:r>
                <a:r>
                  <a:rPr lang="zh-CN" altLang="en-US" sz="2400" dirty="0"/>
                  <a:t>衡量材料产生弹性变形难易程度的指标，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/>
                  <a:t>大说明材料刚度大，不容易变形。</a:t>
                </a:r>
                <a:endParaRPr lang="en-US" altLang="zh-CN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zh-CN" sz="2400" dirty="0"/>
                  <a:t>            </a:t>
                </a:r>
                <a:r>
                  <a:rPr lang="zh-CN" altLang="en-US" sz="2400" dirty="0"/>
                  <a:t>杨氏模量的测定对研究金属材料、光纤材料、半导体、纳米材料等各种材料的力学性质有着重要意义，还可用于机械零部件设计 、生物力学、地质等领域。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3B2712-F115-4E36-8B22-B4DC3C0D2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63" y="4787846"/>
                <a:ext cx="11774261" cy="1836465"/>
              </a:xfrm>
              <a:prstGeom prst="rect">
                <a:avLst/>
              </a:prstGeom>
              <a:blipFill>
                <a:blip r:embed="rId3"/>
                <a:stretch>
                  <a:fillRect t="-3311" r="-3364" b="-5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27463" y="1147040"/>
            <a:ext cx="5603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实验方法设计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27463" y="1985554"/>
                <a:ext cx="10789920" cy="4872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公式</m:t>
                      </m:r>
                      <m:r>
                        <a:rPr lang="zh-CN" altLang="en-US" sz="3200" i="1" dirty="0">
                          <a:latin typeface="Cambria Math" panose="02040503050406030204" pitchFamily="18" charset="0"/>
                        </a:rPr>
                        <m:t>讨论</m:t>
                      </m:r>
                      <m:r>
                        <a:rPr lang="zh-CN" altLang="en-US" sz="3200" i="1" dirty="0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32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3200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3200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sz="2800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/>
                  <a:t>为外力，大小可通过使用的砝码数量直接获得；</a:t>
                </a:r>
                <a:r>
                  <a:rPr lang="en-US" altLang="zh-CN" sz="2800" dirty="0"/>
                  <a:t>                            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sz="2800" b="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/>
                  <a:t>为钢丝原长，可直接测量；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sz="2800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/>
                  <a:t>为钢丝横截面积，可以用螺旋测微仪测量直径并计算获得；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sz="2800" dirty="0"/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/>
                  <a:t>为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非常微小</a:t>
                </a:r>
                <a:r>
                  <a:rPr lang="zh-CN" altLang="en-US" sz="2800" dirty="0"/>
                  <a:t>的长度变化量（数量级为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mm</a:t>
                </a:r>
                <a:r>
                  <a:rPr lang="zh-CN" altLang="en-US" sz="2800" dirty="0"/>
                  <a:t>） ，不容易直接测量，该如果测量？</a:t>
                </a:r>
                <a:endParaRPr lang="en-US" altLang="zh-CN" sz="2800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63" y="1985554"/>
                <a:ext cx="10789920" cy="4872872"/>
              </a:xfrm>
              <a:prstGeom prst="rect">
                <a:avLst/>
              </a:prstGeom>
              <a:blipFill>
                <a:blip r:embed="rId2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7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立方体 26"/>
          <p:cNvSpPr/>
          <p:nvPr/>
        </p:nvSpPr>
        <p:spPr>
          <a:xfrm>
            <a:off x="931153" y="2526189"/>
            <a:ext cx="1545993" cy="474789"/>
          </a:xfrm>
          <a:prstGeom prst="cube">
            <a:avLst>
              <a:gd name="adj" fmla="val 88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11333" y="1651040"/>
            <a:ext cx="462698" cy="2903749"/>
            <a:chOff x="1272414" y="1638856"/>
            <a:chExt cx="462698" cy="2903749"/>
          </a:xfrm>
        </p:grpSpPr>
        <p:sp>
          <p:nvSpPr>
            <p:cNvPr id="15" name="椭圆 14"/>
            <p:cNvSpPr/>
            <p:nvPr/>
          </p:nvSpPr>
          <p:spPr>
            <a:xfrm>
              <a:off x="1272414" y="4282435"/>
              <a:ext cx="462698" cy="260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 flipH="1">
              <a:off x="1503763" y="1638856"/>
              <a:ext cx="42651" cy="278091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流程图: 存储数据 19"/>
            <p:cNvSpPr/>
            <p:nvPr/>
          </p:nvSpPr>
          <p:spPr>
            <a:xfrm rot="10800000">
              <a:off x="1427513" y="2582359"/>
              <a:ext cx="168007" cy="200765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圆柱形 110"/>
          <p:cNvSpPr/>
          <p:nvPr/>
        </p:nvSpPr>
        <p:spPr>
          <a:xfrm>
            <a:off x="1353788" y="4160961"/>
            <a:ext cx="363551" cy="2891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4" name="组合 103"/>
          <p:cNvGrpSpPr/>
          <p:nvPr/>
        </p:nvGrpSpPr>
        <p:grpSpPr>
          <a:xfrm>
            <a:off x="10133652" y="1143598"/>
            <a:ext cx="1408611" cy="3384000"/>
            <a:chOff x="6908074" y="2138430"/>
            <a:chExt cx="1408611" cy="3384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6908074" y="4136574"/>
              <a:ext cx="1408611" cy="457200"/>
              <a:chOff x="6945086" y="4051665"/>
              <a:chExt cx="1408611" cy="45720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6945086" y="4051665"/>
                <a:ext cx="209006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7154092" y="4110448"/>
                <a:ext cx="1058091" cy="3396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236131" y="4228013"/>
                <a:ext cx="117566" cy="1045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393577" y="2138430"/>
              <a:ext cx="209006" cy="338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410124" y="2303886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7485390" y="2351778"/>
              <a:ext cx="108074" cy="145885"/>
              <a:chOff x="7479175" y="2103121"/>
              <a:chExt cx="108074" cy="145885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7479175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7479175" y="215125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479249" y="22039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7479249" y="2249006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7412269" y="2546090"/>
              <a:ext cx="182823" cy="245344"/>
              <a:chOff x="7418501" y="2036061"/>
              <a:chExt cx="183704" cy="220533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7457511" y="2036061"/>
                <a:ext cx="144694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7418501" y="2256594"/>
                <a:ext cx="180867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7491691" y="2080907"/>
                <a:ext cx="10852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91691" y="2125752"/>
                <a:ext cx="10852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488580" y="2170331"/>
                <a:ext cx="10852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490563" y="2211742"/>
                <a:ext cx="10852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7410410" y="3537123"/>
              <a:ext cx="181244" cy="253017"/>
              <a:chOff x="7410124" y="2050869"/>
              <a:chExt cx="181244" cy="253017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7444101" y="2050869"/>
                <a:ext cx="144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7410124" y="2303886"/>
                <a:ext cx="180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7483294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483294" y="21553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483368" y="2203267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483368" y="225163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7482033" y="3838032"/>
              <a:ext cx="108074" cy="148514"/>
              <a:chOff x="7479175" y="2103121"/>
              <a:chExt cx="108074" cy="148514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7479175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7479175" y="215125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7479249" y="22039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79249" y="2251635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/>
            <p:cNvGrpSpPr/>
            <p:nvPr/>
          </p:nvGrpSpPr>
          <p:grpSpPr>
            <a:xfrm>
              <a:off x="7410124" y="3033579"/>
              <a:ext cx="187705" cy="253017"/>
              <a:chOff x="7410124" y="2050869"/>
              <a:chExt cx="187705" cy="253017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7453829" y="2050869"/>
                <a:ext cx="144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7410124" y="2303886"/>
                <a:ext cx="180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483294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7483294" y="21553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7483368" y="2203267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7483368" y="225163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>
              <a:off x="7485390" y="3334488"/>
              <a:ext cx="108074" cy="148514"/>
              <a:chOff x="7479175" y="2103121"/>
              <a:chExt cx="108074" cy="148514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7479175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479175" y="215125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479249" y="22039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479249" y="2251635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/>
            <p:cNvGrpSpPr/>
            <p:nvPr/>
          </p:nvGrpSpPr>
          <p:grpSpPr>
            <a:xfrm>
              <a:off x="7481959" y="2839581"/>
              <a:ext cx="108074" cy="148514"/>
              <a:chOff x="7479175" y="2103121"/>
              <a:chExt cx="108074" cy="148514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7479175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7479175" y="215125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7479249" y="22039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7479249" y="2251635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7410124" y="4031099"/>
              <a:ext cx="181244" cy="253017"/>
              <a:chOff x="7410124" y="2050869"/>
              <a:chExt cx="181244" cy="253017"/>
            </a:xfrm>
          </p:grpSpPr>
          <p:cxnSp>
            <p:nvCxnSpPr>
              <p:cNvPr id="86" name="直接连接符 85"/>
              <p:cNvCxnSpPr/>
              <p:nvPr/>
            </p:nvCxnSpPr>
            <p:spPr>
              <a:xfrm>
                <a:off x="7444101" y="2050869"/>
                <a:ext cx="144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7410124" y="2303886"/>
                <a:ext cx="180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7483294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7483294" y="21553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483368" y="2203267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7483368" y="225163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组合 91"/>
            <p:cNvGrpSpPr/>
            <p:nvPr/>
          </p:nvGrpSpPr>
          <p:grpSpPr>
            <a:xfrm>
              <a:off x="7407493" y="4533514"/>
              <a:ext cx="181244" cy="253017"/>
              <a:chOff x="7410124" y="2050869"/>
              <a:chExt cx="181244" cy="253017"/>
            </a:xfrm>
          </p:grpSpPr>
          <p:cxnSp>
            <p:nvCxnSpPr>
              <p:cNvPr id="93" name="直接连接符 92"/>
              <p:cNvCxnSpPr/>
              <p:nvPr/>
            </p:nvCxnSpPr>
            <p:spPr>
              <a:xfrm>
                <a:off x="7444101" y="2050869"/>
                <a:ext cx="144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7410124" y="2303886"/>
                <a:ext cx="180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7483294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7483294" y="21553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483368" y="2203267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483368" y="225163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>
              <a:off x="7479348" y="4331774"/>
              <a:ext cx="108074" cy="148514"/>
              <a:chOff x="7479175" y="2103121"/>
              <a:chExt cx="108074" cy="148514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7479175" y="2103121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479175" y="2151254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7479249" y="2203973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479249" y="2251635"/>
                <a:ext cx="108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4" name="直接连接符 133"/>
          <p:cNvCxnSpPr/>
          <p:nvPr/>
        </p:nvCxnSpPr>
        <p:spPr>
          <a:xfrm>
            <a:off x="4238208" y="4071815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3338208" y="4107815"/>
            <a:ext cx="0" cy="57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1" name="组合 160"/>
          <p:cNvGrpSpPr/>
          <p:nvPr/>
        </p:nvGrpSpPr>
        <p:grpSpPr>
          <a:xfrm>
            <a:off x="3338208" y="2251290"/>
            <a:ext cx="1119047" cy="1775119"/>
            <a:chOff x="3416771" y="2251864"/>
            <a:chExt cx="1119047" cy="1775119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416771" y="2487337"/>
              <a:ext cx="927464" cy="1539646"/>
              <a:chOff x="4127843" y="2126631"/>
              <a:chExt cx="590348" cy="930742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4139954" y="2126631"/>
                <a:ext cx="578237" cy="912015"/>
                <a:chOff x="4153399" y="2107449"/>
                <a:chExt cx="578237" cy="912015"/>
              </a:xfrm>
            </p:grpSpPr>
            <p:cxnSp>
              <p:nvCxnSpPr>
                <p:cNvPr id="118" name="直接连接符 117"/>
                <p:cNvCxnSpPr/>
                <p:nvPr/>
              </p:nvCxnSpPr>
              <p:spPr>
                <a:xfrm>
                  <a:off x="4153399" y="3002911"/>
                  <a:ext cx="561703" cy="1306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flipH="1">
                  <a:off x="4716336" y="2107449"/>
                  <a:ext cx="15300" cy="91201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直接连接符 116"/>
              <p:cNvCxnSpPr/>
              <p:nvPr/>
            </p:nvCxnSpPr>
            <p:spPr>
              <a:xfrm flipH="1">
                <a:off x="4127843" y="3013848"/>
                <a:ext cx="21" cy="43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文本框 149"/>
            <p:cNvSpPr txBox="1"/>
            <p:nvPr/>
          </p:nvSpPr>
          <p:spPr>
            <a:xfrm flipH="1">
              <a:off x="4196184" y="2251864"/>
              <a:ext cx="3396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dirty="0"/>
                <a:t>M</a:t>
              </a:r>
              <a:endParaRPr lang="zh-CN" altLang="en-US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116833" y="3145299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833" y="3145299"/>
                <a:ext cx="298094" cy="276999"/>
              </a:xfrm>
              <a:prstGeom prst="rect">
                <a:avLst/>
              </a:prstGeom>
              <a:blipFill>
                <a:blip r:embed="rId2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连接符 105"/>
          <p:cNvCxnSpPr/>
          <p:nvPr/>
        </p:nvCxnSpPr>
        <p:spPr>
          <a:xfrm>
            <a:off x="4239729" y="3394868"/>
            <a:ext cx="6372000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338208" y="4431952"/>
            <a:ext cx="9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 flipH="1">
            <a:off x="3756395" y="4469421"/>
            <a:ext cx="3396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i="1" dirty="0"/>
              <a:t>b</a:t>
            </a:r>
          </a:p>
        </p:txBody>
      </p:sp>
      <p:cxnSp>
        <p:nvCxnSpPr>
          <p:cNvPr id="127" name="直接连接符 126"/>
          <p:cNvCxnSpPr/>
          <p:nvPr/>
        </p:nvCxnSpPr>
        <p:spPr>
          <a:xfrm>
            <a:off x="10606932" y="4015304"/>
            <a:ext cx="0" cy="57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cxnSpLocks/>
          </p:cNvCxnSpPr>
          <p:nvPr/>
        </p:nvCxnSpPr>
        <p:spPr>
          <a:xfrm flipV="1">
            <a:off x="4262941" y="4409920"/>
            <a:ext cx="6343991" cy="22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 flipH="1">
            <a:off x="7195706" y="4454436"/>
            <a:ext cx="339634" cy="286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i="1" dirty="0"/>
              <a:t>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162864" y="1663710"/>
            <a:ext cx="7316123" cy="1736728"/>
            <a:chOff x="4162864" y="1663710"/>
            <a:chExt cx="7316123" cy="1736728"/>
          </a:xfrm>
        </p:grpSpPr>
        <p:grpSp>
          <p:nvGrpSpPr>
            <p:cNvPr id="26" name="组合 25"/>
            <p:cNvGrpSpPr/>
            <p:nvPr/>
          </p:nvGrpSpPr>
          <p:grpSpPr>
            <a:xfrm>
              <a:off x="10754175" y="1819283"/>
              <a:ext cx="490106" cy="1575585"/>
              <a:chOff x="10754175" y="1819283"/>
              <a:chExt cx="490106" cy="1575585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V="1">
                <a:off x="10754175" y="1819283"/>
                <a:ext cx="426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10817563" y="3394868"/>
                <a:ext cx="4267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4162864" y="1663710"/>
              <a:ext cx="7316123" cy="1736728"/>
              <a:chOff x="4162864" y="1663710"/>
              <a:chExt cx="7316123" cy="173672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162864" y="1834192"/>
                <a:ext cx="6461927" cy="1566246"/>
                <a:chOff x="4162864" y="1834192"/>
                <a:chExt cx="6461927" cy="1566246"/>
              </a:xfrm>
            </p:grpSpPr>
            <p:cxnSp>
              <p:nvCxnSpPr>
                <p:cNvPr id="156" name="直接连接符 155"/>
                <p:cNvCxnSpPr/>
                <p:nvPr/>
              </p:nvCxnSpPr>
              <p:spPr>
                <a:xfrm flipV="1">
                  <a:off x="4226666" y="2948554"/>
                  <a:ext cx="3540033" cy="433495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>
                  <a:cxnSpLocks/>
                </p:cNvCxnSpPr>
                <p:nvPr/>
              </p:nvCxnSpPr>
              <p:spPr>
                <a:xfrm flipV="1">
                  <a:off x="4162864" y="1834192"/>
                  <a:ext cx="6461927" cy="1566246"/>
                </a:xfrm>
                <a:prstGeom prst="line">
                  <a:avLst/>
                </a:prstGeom>
                <a:ln w="22225">
                  <a:solidFill>
                    <a:srgbClr val="00206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/>
                  <p:cNvSpPr txBox="1"/>
                  <p:nvPr/>
                </p:nvSpPr>
                <p:spPr>
                  <a:xfrm>
                    <a:off x="11180893" y="1663710"/>
                    <a:ext cx="29809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05" name="文本框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0893" y="1663710"/>
                    <a:ext cx="29809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204" r="-612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接箭头连接符 41"/>
              <p:cNvCxnSpPr/>
              <p:nvPr/>
            </p:nvCxnSpPr>
            <p:spPr>
              <a:xfrm>
                <a:off x="10967534" y="1819283"/>
                <a:ext cx="0" cy="15580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11011858" y="2478101"/>
                    <a:ext cx="1435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1858" y="2478101"/>
                    <a:ext cx="14356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7500" r="-291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组合 13"/>
          <p:cNvGrpSpPr/>
          <p:nvPr/>
        </p:nvGrpSpPr>
        <p:grpSpPr>
          <a:xfrm>
            <a:off x="5676288" y="2925031"/>
            <a:ext cx="379761" cy="503159"/>
            <a:chOff x="5676288" y="2925031"/>
            <a:chExt cx="379761" cy="503159"/>
          </a:xfrm>
        </p:grpSpPr>
        <p:sp>
          <p:nvSpPr>
            <p:cNvPr id="131" name="任意多边形 130"/>
            <p:cNvSpPr/>
            <p:nvPr/>
          </p:nvSpPr>
          <p:spPr>
            <a:xfrm>
              <a:off x="5676288" y="3036080"/>
              <a:ext cx="45719" cy="152398"/>
            </a:xfrm>
            <a:custGeom>
              <a:avLst/>
              <a:gdLst>
                <a:gd name="connsiteX0" fmla="*/ 0 w 178401"/>
                <a:gd name="connsiteY0" fmla="*/ 0 h 179765"/>
                <a:gd name="connsiteX1" fmla="*/ 172995 w 178401"/>
                <a:gd name="connsiteY1" fmla="*/ 37070 h 179765"/>
                <a:gd name="connsiteX2" fmla="*/ 135925 w 178401"/>
                <a:gd name="connsiteY2" fmla="*/ 172994 h 179765"/>
                <a:gd name="connsiteX3" fmla="*/ 148281 w 178401"/>
                <a:gd name="connsiteY3" fmla="*/ 160637 h 179765"/>
                <a:gd name="connsiteX4" fmla="*/ 160638 w 178401"/>
                <a:gd name="connsiteY4" fmla="*/ 160637 h 1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1" h="179765">
                  <a:moveTo>
                    <a:pt x="0" y="0"/>
                  </a:moveTo>
                  <a:cubicBezTo>
                    <a:pt x="75170" y="4119"/>
                    <a:pt x="150341" y="8238"/>
                    <a:pt x="172995" y="37070"/>
                  </a:cubicBezTo>
                  <a:cubicBezTo>
                    <a:pt x="195649" y="65902"/>
                    <a:pt x="140044" y="152400"/>
                    <a:pt x="135925" y="172994"/>
                  </a:cubicBezTo>
                  <a:cubicBezTo>
                    <a:pt x="131806" y="193588"/>
                    <a:pt x="148281" y="160637"/>
                    <a:pt x="148281" y="160637"/>
                  </a:cubicBezTo>
                  <a:cubicBezTo>
                    <a:pt x="152400" y="158578"/>
                    <a:pt x="156519" y="159607"/>
                    <a:pt x="160638" y="1606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5676289" y="3213192"/>
              <a:ext cx="45719" cy="164158"/>
            </a:xfrm>
            <a:custGeom>
              <a:avLst/>
              <a:gdLst>
                <a:gd name="connsiteX0" fmla="*/ 0 w 178401"/>
                <a:gd name="connsiteY0" fmla="*/ 0 h 179765"/>
                <a:gd name="connsiteX1" fmla="*/ 172995 w 178401"/>
                <a:gd name="connsiteY1" fmla="*/ 37070 h 179765"/>
                <a:gd name="connsiteX2" fmla="*/ 135925 w 178401"/>
                <a:gd name="connsiteY2" fmla="*/ 172994 h 179765"/>
                <a:gd name="connsiteX3" fmla="*/ 148281 w 178401"/>
                <a:gd name="connsiteY3" fmla="*/ 160637 h 179765"/>
                <a:gd name="connsiteX4" fmla="*/ 160638 w 178401"/>
                <a:gd name="connsiteY4" fmla="*/ 160637 h 1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1" h="179765">
                  <a:moveTo>
                    <a:pt x="0" y="0"/>
                  </a:moveTo>
                  <a:cubicBezTo>
                    <a:pt x="75170" y="4119"/>
                    <a:pt x="150341" y="8238"/>
                    <a:pt x="172995" y="37070"/>
                  </a:cubicBezTo>
                  <a:cubicBezTo>
                    <a:pt x="195649" y="65902"/>
                    <a:pt x="140044" y="152400"/>
                    <a:pt x="135925" y="172994"/>
                  </a:cubicBezTo>
                  <a:cubicBezTo>
                    <a:pt x="131806" y="193588"/>
                    <a:pt x="148281" y="160637"/>
                    <a:pt x="148281" y="160637"/>
                  </a:cubicBezTo>
                  <a:cubicBezTo>
                    <a:pt x="152400" y="158578"/>
                    <a:pt x="156519" y="159607"/>
                    <a:pt x="160638" y="1606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/>
                <p:cNvSpPr txBox="1"/>
                <p:nvPr/>
              </p:nvSpPr>
              <p:spPr>
                <a:xfrm>
                  <a:off x="5840118" y="3151191"/>
                  <a:ext cx="200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7" name="文本框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118" y="3151191"/>
                  <a:ext cx="20069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242" r="-21212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/>
                <p:cNvSpPr txBox="1"/>
                <p:nvPr/>
              </p:nvSpPr>
              <p:spPr>
                <a:xfrm>
                  <a:off x="5855353" y="2925031"/>
                  <a:ext cx="200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9" name="文本框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53" y="2925031"/>
                  <a:ext cx="20069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125" r="-2187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/>
              <p:cNvSpPr txBox="1"/>
              <p:nvPr/>
            </p:nvSpPr>
            <p:spPr>
              <a:xfrm>
                <a:off x="2040744" y="5010928"/>
                <a:ext cx="549197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分析：</m:t>
                      </m:r>
                      <m:r>
                        <m:rPr>
                          <m:sty m:val="p"/>
                        </m:rPr>
                        <a:rPr lang="zh-CN" alt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，</m:t>
                      </m:r>
                      <m:func>
                        <m:funcPr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故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an</m:t>
                          </m:r>
                        </m:fName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zh-CN" altLang="en-US" sz="2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dirty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type m:val="lin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0" name="文本框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744" y="5010928"/>
                <a:ext cx="549197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313404" y="5120096"/>
                <a:ext cx="39367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≪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zh-CN" altLang="en-US" sz="2400" dirty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404" y="5120096"/>
                <a:ext cx="3936724" cy="461665"/>
              </a:xfrm>
              <a:prstGeom prst="rect">
                <a:avLst/>
              </a:prstGeom>
              <a:blipFill>
                <a:blip r:embed="rId12"/>
                <a:stretch>
                  <a:fillRect l="-465" t="-122368" r="-6047" b="-193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26354" y="5605555"/>
                <a:ext cx="35668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zh-CN" altLang="en-US" sz="24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type m:val="lin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54" y="5605555"/>
                <a:ext cx="3566894" cy="461665"/>
              </a:xfrm>
              <a:prstGeom prst="rect">
                <a:avLst/>
              </a:prstGeom>
              <a:blipFill>
                <a:blip r:embed="rId13"/>
                <a:stretch>
                  <a:fillRect t="-124000" b="-19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组合 122"/>
          <p:cNvGrpSpPr/>
          <p:nvPr/>
        </p:nvGrpSpPr>
        <p:grpSpPr>
          <a:xfrm>
            <a:off x="1510238" y="1995797"/>
            <a:ext cx="2808935" cy="2406479"/>
            <a:chOff x="1580149" y="1998420"/>
            <a:chExt cx="2808935" cy="2406479"/>
          </a:xfrm>
        </p:grpSpPr>
        <p:grpSp>
          <p:nvGrpSpPr>
            <p:cNvPr id="39" name="组合 38"/>
            <p:cNvGrpSpPr/>
            <p:nvPr/>
          </p:nvGrpSpPr>
          <p:grpSpPr>
            <a:xfrm>
              <a:off x="2750561" y="2337291"/>
              <a:ext cx="1638523" cy="2067608"/>
              <a:chOff x="2763109" y="2269283"/>
              <a:chExt cx="1638523" cy="206760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763109" y="3590188"/>
                <a:ext cx="629404" cy="746703"/>
                <a:chOff x="2763109" y="3590188"/>
                <a:chExt cx="629404" cy="746703"/>
              </a:xfrm>
            </p:grpSpPr>
            <p:cxnSp>
              <p:nvCxnSpPr>
                <p:cNvPr id="137" name="直接连接符 136"/>
                <p:cNvCxnSpPr>
                  <a:cxnSpLocks/>
                </p:cNvCxnSpPr>
                <p:nvPr/>
              </p:nvCxnSpPr>
              <p:spPr>
                <a:xfrm>
                  <a:off x="3131256" y="3908404"/>
                  <a:ext cx="26125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/>
                <p:cNvCxnSpPr>
                  <a:cxnSpLocks/>
                </p:cNvCxnSpPr>
                <p:nvPr/>
              </p:nvCxnSpPr>
              <p:spPr>
                <a:xfrm>
                  <a:off x="3120987" y="4070400"/>
                  <a:ext cx="25379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箭头连接符 139"/>
                <p:cNvCxnSpPr/>
                <p:nvPr/>
              </p:nvCxnSpPr>
              <p:spPr>
                <a:xfrm>
                  <a:off x="3252696" y="3590188"/>
                  <a:ext cx="0" cy="324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140"/>
                <p:cNvCxnSpPr/>
                <p:nvPr/>
              </p:nvCxnSpPr>
              <p:spPr>
                <a:xfrm flipH="1" flipV="1">
                  <a:off x="3239239" y="4077302"/>
                  <a:ext cx="4911" cy="2595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文本框 142"/>
                    <p:cNvSpPr txBox="1"/>
                    <p:nvPr/>
                  </p:nvSpPr>
                  <p:spPr>
                    <a:xfrm>
                      <a:off x="2763109" y="3866160"/>
                      <a:ext cx="3657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zh-CN" altLang="en-US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43" name="文本框 1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3109" y="3866160"/>
                      <a:ext cx="36576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0000" r="-6667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3" name="组合 162"/>
              <p:cNvGrpSpPr/>
              <p:nvPr/>
            </p:nvGrpSpPr>
            <p:grpSpPr>
              <a:xfrm>
                <a:off x="3435108" y="2269283"/>
                <a:ext cx="966524" cy="1843329"/>
                <a:chOff x="3435108" y="2269283"/>
                <a:chExt cx="966524" cy="1843329"/>
              </a:xfrm>
            </p:grpSpPr>
            <p:grpSp>
              <p:nvGrpSpPr>
                <p:cNvPr id="162" name="组合 161"/>
                <p:cNvGrpSpPr/>
                <p:nvPr/>
              </p:nvGrpSpPr>
              <p:grpSpPr>
                <a:xfrm>
                  <a:off x="3435108" y="2269283"/>
                  <a:ext cx="882462" cy="1842400"/>
                  <a:chOff x="3435108" y="2269283"/>
                  <a:chExt cx="882462" cy="1842400"/>
                </a:xfrm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3435108" y="2406163"/>
                    <a:ext cx="882462" cy="1705520"/>
                    <a:chOff x="3022798" y="2749449"/>
                    <a:chExt cx="882462" cy="1705520"/>
                  </a:xfrm>
                </p:grpSpPr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 rot="21069526">
                      <a:off x="3022798" y="4337142"/>
                      <a:ext cx="882462" cy="21609"/>
                    </a:xfrm>
                    <a:prstGeom prst="line">
                      <a:avLst/>
                    </a:prstGeom>
                    <a:ln w="28575">
                      <a:prstDash val="sysDash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 rot="21069526" flipH="1">
                      <a:off x="3793256" y="2749449"/>
                      <a:ext cx="24037" cy="1508668"/>
                    </a:xfrm>
                    <a:prstGeom prst="line">
                      <a:avLst/>
                    </a:prstGeom>
                    <a:ln w="28575">
                      <a:prstDash val="sysDash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>
                      <a:cxnSpLocks/>
                    </p:cNvCxnSpPr>
                    <p:nvPr/>
                  </p:nvCxnSpPr>
                  <p:spPr>
                    <a:xfrm>
                      <a:off x="3027200" y="4389192"/>
                      <a:ext cx="6938" cy="65777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6" name="文本框 145"/>
                      <p:cNvSpPr txBox="1"/>
                      <p:nvPr/>
                    </p:nvSpPr>
                    <p:spPr>
                      <a:xfrm flipH="1">
                        <a:off x="3769461" y="2269283"/>
                        <a:ext cx="3396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6" name="文本框 14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3769461" y="2269283"/>
                        <a:ext cx="339634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2500" r="-1786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51" name="弧形 150"/>
                <p:cNvSpPr/>
                <p:nvPr/>
              </p:nvSpPr>
              <p:spPr>
                <a:xfrm rot="18950745" flipH="1">
                  <a:off x="3776415" y="3904818"/>
                  <a:ext cx="134317" cy="138342"/>
                </a:xfrm>
                <a:prstGeom prst="arc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文本框 151"/>
                    <p:cNvSpPr txBox="1"/>
                    <p:nvPr/>
                  </p:nvSpPr>
                  <p:spPr>
                    <a:xfrm>
                      <a:off x="3502733" y="3835613"/>
                      <a:ext cx="2006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2" name="文本框 1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2733" y="3835613"/>
                      <a:ext cx="200696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8125" r="-21875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3" name="弧形 152"/>
                <p:cNvSpPr/>
                <p:nvPr/>
              </p:nvSpPr>
              <p:spPr>
                <a:xfrm rot="780000" flipH="1">
                  <a:off x="4225752" y="3217736"/>
                  <a:ext cx="175880" cy="103447"/>
                </a:xfrm>
                <a:prstGeom prst="arc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53"/>
                    <p:cNvSpPr txBox="1"/>
                    <p:nvPr/>
                  </p:nvSpPr>
                  <p:spPr>
                    <a:xfrm>
                      <a:off x="4170457" y="2952564"/>
                      <a:ext cx="2006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4" name="文本框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0457" y="2952564"/>
                      <a:ext cx="200696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4242" r="-21212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组合 177"/>
            <p:cNvGrpSpPr/>
            <p:nvPr/>
          </p:nvGrpSpPr>
          <p:grpSpPr>
            <a:xfrm rot="-300000">
              <a:off x="1580149" y="1998420"/>
              <a:ext cx="619908" cy="740733"/>
              <a:chOff x="1567110" y="1931350"/>
              <a:chExt cx="619908" cy="740733"/>
            </a:xfrm>
          </p:grpSpPr>
          <p:grpSp>
            <p:nvGrpSpPr>
              <p:cNvPr id="186" name="组合 185"/>
              <p:cNvGrpSpPr/>
              <p:nvPr/>
            </p:nvGrpSpPr>
            <p:grpSpPr>
              <a:xfrm>
                <a:off x="1567110" y="2578773"/>
                <a:ext cx="463829" cy="72000"/>
                <a:chOff x="1341122" y="3575453"/>
                <a:chExt cx="733308" cy="72000"/>
              </a:xfrm>
            </p:grpSpPr>
            <p:cxnSp>
              <p:nvCxnSpPr>
                <p:cNvPr id="187" name="直接连接符 186"/>
                <p:cNvCxnSpPr/>
                <p:nvPr/>
              </p:nvCxnSpPr>
              <p:spPr>
                <a:xfrm>
                  <a:off x="1354430" y="3577924"/>
                  <a:ext cx="72000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 flipH="1">
                  <a:off x="1341122" y="3575453"/>
                  <a:ext cx="33" cy="72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组合 179"/>
              <p:cNvGrpSpPr/>
              <p:nvPr/>
            </p:nvGrpSpPr>
            <p:grpSpPr>
              <a:xfrm>
                <a:off x="1969439" y="1931350"/>
                <a:ext cx="217579" cy="740733"/>
                <a:chOff x="1969439" y="1931350"/>
                <a:chExt cx="217579" cy="740733"/>
              </a:xfrm>
            </p:grpSpPr>
            <p:sp>
              <p:nvSpPr>
                <p:cNvPr id="181" name="椭圆 180"/>
                <p:cNvSpPr/>
                <p:nvPr/>
              </p:nvSpPr>
              <p:spPr>
                <a:xfrm>
                  <a:off x="1969439" y="1931350"/>
                  <a:ext cx="217579" cy="5676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1969440" y="2498986"/>
                  <a:ext cx="168005" cy="1072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3" name="直接连接符 182"/>
                <p:cNvCxnSpPr/>
                <p:nvPr/>
              </p:nvCxnSpPr>
              <p:spPr>
                <a:xfrm flipH="1">
                  <a:off x="2030219" y="2600083"/>
                  <a:ext cx="21" cy="72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/>
                <p:cNvCxnSpPr/>
                <p:nvPr/>
              </p:nvCxnSpPr>
              <p:spPr>
                <a:xfrm flipH="1">
                  <a:off x="2084455" y="2598190"/>
                  <a:ext cx="21" cy="72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6" name="组合 125"/>
          <p:cNvGrpSpPr/>
          <p:nvPr/>
        </p:nvGrpSpPr>
        <p:grpSpPr>
          <a:xfrm>
            <a:off x="1585333" y="1943536"/>
            <a:ext cx="597462" cy="787800"/>
            <a:chOff x="1791602" y="1493109"/>
            <a:chExt cx="597462" cy="740733"/>
          </a:xfrm>
        </p:grpSpPr>
        <p:cxnSp>
          <p:nvCxnSpPr>
            <p:cNvPr id="122" name="直接连接符 121"/>
            <p:cNvCxnSpPr/>
            <p:nvPr/>
          </p:nvCxnSpPr>
          <p:spPr>
            <a:xfrm flipH="1">
              <a:off x="1805702" y="2139085"/>
              <a:ext cx="21" cy="72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791602" y="2137271"/>
              <a:ext cx="455411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2171485" y="1493109"/>
              <a:ext cx="217579" cy="740733"/>
              <a:chOff x="1954691" y="1931350"/>
              <a:chExt cx="217579" cy="740733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954691" y="1931350"/>
                <a:ext cx="217579" cy="56763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2" name="直接连接符 141"/>
              <p:cNvCxnSpPr/>
              <p:nvPr/>
            </p:nvCxnSpPr>
            <p:spPr>
              <a:xfrm flipH="1">
                <a:off x="2030219" y="2600083"/>
                <a:ext cx="21" cy="72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H="1">
                <a:off x="2084455" y="2598190"/>
                <a:ext cx="21" cy="72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矩形 51"/>
              <p:cNvSpPr/>
              <p:nvPr/>
            </p:nvSpPr>
            <p:spPr>
              <a:xfrm>
                <a:off x="1969440" y="2498986"/>
                <a:ext cx="168005" cy="1072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80858" y="1058452"/>
                <a:ext cx="80974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/>
                  <a:t>光杠杆放大原理</a:t>
                </a:r>
                <a:r>
                  <a:rPr lang="zh-CN" altLang="en-US" sz="3200" dirty="0"/>
                  <a:t>（解决微小量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32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3200" dirty="0"/>
                  <a:t>的测量）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58" y="1058452"/>
                <a:ext cx="8097459" cy="707886"/>
              </a:xfrm>
              <a:prstGeom prst="rect">
                <a:avLst/>
              </a:prstGeom>
              <a:blipFill>
                <a:blip r:embed="rId18"/>
                <a:stretch>
                  <a:fillRect l="-2711" t="-16379" r="-6852" b="-35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479908" y="6002446"/>
                <a:ext cx="5998180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又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type m:val="lin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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CN" sz="2400" b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400" b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𝑭𝑳𝑫</m:t>
                          </m:r>
                        </m:num>
                        <m:den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dirty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𝒃𝒍</m:t>
                          </m:r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908" y="6002446"/>
                <a:ext cx="5998180" cy="7862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021193DF-80BF-4A44-81D5-0EC17569B14F}"/>
              </a:ext>
            </a:extLst>
          </p:cNvPr>
          <p:cNvSpPr/>
          <p:nvPr/>
        </p:nvSpPr>
        <p:spPr>
          <a:xfrm>
            <a:off x="2156267" y="1819283"/>
            <a:ext cx="13845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kern="100" dirty="0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光杠杆</a:t>
            </a:r>
            <a:r>
              <a:rPr lang="zh-CN" altLang="zh-CN" sz="1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是一个带有可旋转的平面镜的支架</a:t>
            </a:r>
            <a:endParaRPr lang="zh-CN" altLang="en-US" sz="14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65CA15-6B83-44DB-892A-7CFB0F37181F}"/>
              </a:ext>
            </a:extLst>
          </p:cNvPr>
          <p:cNvSpPr/>
          <p:nvPr/>
        </p:nvSpPr>
        <p:spPr>
          <a:xfrm>
            <a:off x="3125453" y="464548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光杠杆的</a:t>
            </a:r>
            <a:r>
              <a:rPr lang="zh-CN" altLang="zh-CN" sz="1400" b="1" kern="100" dirty="0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臂长</a:t>
            </a:r>
            <a:endParaRPr lang="zh-CN" altLang="en-US" sz="14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5790B1C-988F-4D47-B0B9-2AEBBBB2A49B}"/>
                  </a:ext>
                </a:extLst>
              </p:cNvPr>
              <p:cNvSpPr txBox="1"/>
              <p:nvPr/>
            </p:nvSpPr>
            <p:spPr>
              <a:xfrm>
                <a:off x="9505310" y="5784368"/>
                <a:ext cx="26866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highlight>
                      <a:srgbClr val="FFFF00"/>
                    </a:highlight>
                  </a:rPr>
                  <a:t>注意：</a:t>
                </a:r>
                <a:endParaRPr lang="en-US" altLang="zh-CN" dirty="0">
                  <a:highlight>
                    <a:srgbClr val="FFFF00"/>
                  </a:highlight>
                </a:endParaRPr>
              </a:p>
              <a:p>
                <a:r>
                  <a:rPr lang="zh-CN" altLang="en-US" sz="1600" b="1" dirty="0"/>
                  <a:t>本实验中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𝒎𝒈</m:t>
                    </m:r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1600" b="1" dirty="0"/>
              </a:p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600" b="1" dirty="0"/>
                  <a:t>为砝码质量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5790B1C-988F-4D47-B0B9-2AEBBBB2A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310" y="5784368"/>
                <a:ext cx="2686690" cy="861774"/>
              </a:xfrm>
              <a:prstGeom prst="rect">
                <a:avLst/>
              </a:prstGeom>
              <a:blipFill>
                <a:blip r:embed="rId20"/>
                <a:stretch>
                  <a:fillRect l="-1814" t="-5674" b="-7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F8D2BFFE-C7B0-4727-8A7A-DFE4450FBBE4}"/>
              </a:ext>
            </a:extLst>
          </p:cNvPr>
          <p:cNvSpPr/>
          <p:nvPr/>
        </p:nvSpPr>
        <p:spPr>
          <a:xfrm>
            <a:off x="9505310" y="5721531"/>
            <a:ext cx="1824541" cy="992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34E473AD-3AF2-4338-AD83-E8998877901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8" t="24391" r="22484" b="14134"/>
          <a:stretch/>
        </p:blipFill>
        <p:spPr>
          <a:xfrm>
            <a:off x="487751" y="4760290"/>
            <a:ext cx="1507237" cy="1320684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F958E73-5EFF-4B88-8ADF-F641BA68CBD0}"/>
              </a:ext>
            </a:extLst>
          </p:cNvPr>
          <p:cNvCxnSpPr>
            <a:cxnSpLocks/>
          </p:cNvCxnSpPr>
          <p:nvPr/>
        </p:nvCxnSpPr>
        <p:spPr>
          <a:xfrm>
            <a:off x="1184391" y="4377815"/>
            <a:ext cx="0" cy="911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5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0013 0.0076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3" grpId="0"/>
      <p:bldP spid="160" grpId="0"/>
      <p:bldP spid="2" grpId="0"/>
      <p:bldP spid="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1075C0-6C01-4AFE-8204-B262157CF76A}"/>
              </a:ext>
            </a:extLst>
          </p:cNvPr>
          <p:cNvSpPr/>
          <p:nvPr/>
        </p:nvSpPr>
        <p:spPr>
          <a:xfrm>
            <a:off x="254559" y="1093987"/>
            <a:ext cx="6432619" cy="556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zh-CN" sz="2400" dirty="0"/>
              <a:t>实验装置如图</a:t>
            </a:r>
            <a:r>
              <a:rPr lang="zh-CN" altLang="en-US" sz="2400" dirty="0"/>
              <a:t>所示，包括杨氏模量仪和光杠杆镜尺组。杨氏模量仪如</a:t>
            </a:r>
            <a:r>
              <a:rPr lang="zh-CN" altLang="zh-CN" sz="2400" dirty="0"/>
              <a:t>图左边部分所示，被测钢丝的上端固定于仪器顶部的</a:t>
            </a:r>
            <a:r>
              <a:rPr lang="zh-CN" altLang="en-US" sz="2400" dirty="0"/>
              <a:t>柱形</a:t>
            </a:r>
            <a:r>
              <a:rPr lang="zh-CN" altLang="zh-CN" sz="2400" dirty="0"/>
              <a:t>钢夹</a:t>
            </a:r>
            <a:r>
              <a:rPr lang="en-US" altLang="zh-CN" sz="2400" dirty="0"/>
              <a:t> A</a:t>
            </a:r>
            <a:r>
              <a:rPr lang="zh-CN" altLang="zh-CN" sz="2400" dirty="0"/>
              <a:t>上，下端系一砝码托盘，可放置不同数值的砝码。</a:t>
            </a:r>
            <a:r>
              <a:rPr lang="en-US" altLang="zh-CN" sz="2400" dirty="0"/>
              <a:t>B </a:t>
            </a:r>
            <a:r>
              <a:rPr lang="zh-CN" altLang="zh-CN" sz="2400" dirty="0"/>
              <a:t>为圆柱形钢夹</a:t>
            </a:r>
            <a:r>
              <a:rPr lang="zh-CN" altLang="en-US" sz="2400" dirty="0"/>
              <a:t>（管制器）</a:t>
            </a:r>
            <a:r>
              <a:rPr lang="zh-CN" altLang="zh-CN" sz="2400" dirty="0"/>
              <a:t>，金属丝从其中穿过并被夹紧。</a:t>
            </a:r>
            <a:r>
              <a:rPr lang="en-US" altLang="zh-CN" sz="2400" dirty="0"/>
              <a:t>G </a:t>
            </a:r>
            <a:r>
              <a:rPr lang="zh-CN" altLang="zh-CN" sz="2400" dirty="0"/>
              <a:t>是一个固定平台，中间有一比钢夹</a:t>
            </a:r>
            <a:r>
              <a:rPr lang="en-US" altLang="zh-CN" sz="2400" dirty="0"/>
              <a:t> B </a:t>
            </a:r>
            <a:r>
              <a:rPr lang="zh-CN" altLang="zh-CN" sz="2400" dirty="0"/>
              <a:t>外径稍大的圆孔，</a:t>
            </a:r>
            <a:r>
              <a:rPr lang="en-US" altLang="zh-CN" sz="2400" dirty="0"/>
              <a:t>B </a:t>
            </a:r>
            <a:r>
              <a:rPr lang="zh-CN" altLang="zh-CN" sz="2400" dirty="0"/>
              <a:t>能从其中穿过，且可以上、下自由移动。当托盘上增加砝码后，金属丝因受力而伸长Δ</a:t>
            </a:r>
            <a:r>
              <a:rPr lang="en-US" altLang="zh-CN" sz="2400" dirty="0"/>
              <a:t>L</a:t>
            </a:r>
            <a:r>
              <a:rPr lang="zh-CN" altLang="zh-CN" sz="2400" dirty="0"/>
              <a:t>，钢夹</a:t>
            </a:r>
            <a:r>
              <a:rPr lang="en-US" altLang="zh-CN" sz="2400" dirty="0"/>
              <a:t> B </a:t>
            </a:r>
            <a:r>
              <a:rPr lang="zh-CN" altLang="zh-CN" sz="2400" dirty="0"/>
              <a:t>即在平台圆孔内下降</a:t>
            </a:r>
            <a:r>
              <a:rPr lang="en-US" altLang="zh-CN" sz="2400" dirty="0"/>
              <a:t> </a:t>
            </a:r>
            <a:r>
              <a:rPr lang="zh-CN" altLang="zh-CN" sz="2400" dirty="0"/>
              <a:t>Δ</a:t>
            </a:r>
            <a:r>
              <a:rPr lang="en-US" altLang="zh-CN" sz="2400" dirty="0"/>
              <a:t>L </a:t>
            </a:r>
            <a:r>
              <a:rPr lang="zh-CN" altLang="zh-CN" sz="2400" dirty="0"/>
              <a:t>距离。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6EA266-F47C-467E-AC62-CF1503A854DD}"/>
              </a:ext>
            </a:extLst>
          </p:cNvPr>
          <p:cNvGrpSpPr/>
          <p:nvPr/>
        </p:nvGrpSpPr>
        <p:grpSpPr>
          <a:xfrm>
            <a:off x="7202952" y="1531869"/>
            <a:ext cx="4337580" cy="5138016"/>
            <a:chOff x="5148064" y="843558"/>
            <a:chExt cx="3758131" cy="38543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D1AE668-DDA1-4841-B2E5-946375648D13}"/>
                </a:ext>
              </a:extLst>
            </p:cNvPr>
            <p:cNvGrpSpPr/>
            <p:nvPr/>
          </p:nvGrpSpPr>
          <p:grpSpPr>
            <a:xfrm>
              <a:off x="5148064" y="843558"/>
              <a:ext cx="3758131" cy="3854372"/>
              <a:chOff x="5076056" y="843558"/>
              <a:chExt cx="3758131" cy="385437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CE8A95B-39B9-4A68-9B03-A1604EABDFDB}"/>
                  </a:ext>
                </a:extLst>
              </p:cNvPr>
              <p:cNvGrpSpPr/>
              <p:nvPr/>
            </p:nvGrpSpPr>
            <p:grpSpPr>
              <a:xfrm>
                <a:off x="5076056" y="843558"/>
                <a:ext cx="3758131" cy="3854372"/>
                <a:chOff x="5076056" y="843558"/>
                <a:chExt cx="3758131" cy="3854372"/>
              </a:xfrm>
            </p:grpSpPr>
            <p:sp>
              <p:nvSpPr>
                <p:cNvPr id="15" name="TextBox 4">
                  <a:extLst>
                    <a:ext uri="{FF2B5EF4-FFF2-40B4-BE49-F238E27FC236}">
                      <a16:creationId xmlns:a16="http://schemas.microsoft.com/office/drawing/2014/main" id="{F01E9A1A-C334-4D1A-AE2D-FD010A912A47}"/>
                    </a:ext>
                  </a:extLst>
                </p:cNvPr>
                <p:cNvSpPr txBox="1"/>
                <p:nvPr/>
              </p:nvSpPr>
              <p:spPr>
                <a:xfrm>
                  <a:off x="6156176" y="4443958"/>
                  <a:ext cx="1872208" cy="2539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16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16" name="图片 214" descr="471">
                  <a:extLst>
                    <a:ext uri="{FF2B5EF4-FFF2-40B4-BE49-F238E27FC236}">
                      <a16:creationId xmlns:a16="http://schemas.microsoft.com/office/drawing/2014/main" id="{607E5D87-01F6-40E2-9811-8EFFDDC24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076056" y="843558"/>
                  <a:ext cx="3758131" cy="3600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7F08AF4-3740-4ACA-8B4A-8F513B132AE5}"/>
                  </a:ext>
                </a:extLst>
              </p:cNvPr>
              <p:cNvSpPr/>
              <p:nvPr/>
            </p:nvSpPr>
            <p:spPr>
              <a:xfrm>
                <a:off x="7380312" y="3435846"/>
                <a:ext cx="723275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望远镜</a:t>
                </a:r>
                <a:endParaRPr lang="zh-CN" altLang="en-US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0D0458B-B48F-490E-9A1D-39DFCFADF25C}"/>
                  </a:ext>
                </a:extLst>
              </p:cNvPr>
              <p:cNvSpPr/>
              <p:nvPr/>
            </p:nvSpPr>
            <p:spPr>
              <a:xfrm>
                <a:off x="7308304" y="3003798"/>
                <a:ext cx="543739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zh-CN" sz="1400" b="1" dirty="0">
                    <a:solidFill>
                      <a:srgbClr val="0070C0"/>
                    </a:solidFill>
                  </a:rPr>
                  <a:t>标尺</a:t>
                </a:r>
                <a:endParaRPr lang="zh-CN" altLang="en-US" sz="14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B0CBD45-5CC9-4A8E-BB27-45DD874B49F6}"/>
                  </a:ext>
                </a:extLst>
              </p:cNvPr>
              <p:cNvCxnSpPr/>
              <p:nvPr/>
            </p:nvCxnSpPr>
            <p:spPr>
              <a:xfrm flipV="1">
                <a:off x="7740352" y="3003798"/>
                <a:ext cx="360040" cy="43204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9A2E552-414D-400E-8369-941758ECD608}"/>
                </a:ext>
              </a:extLst>
            </p:cNvPr>
            <p:cNvSpPr/>
            <p:nvPr/>
          </p:nvSpPr>
          <p:spPr>
            <a:xfrm>
              <a:off x="7020272" y="2355726"/>
              <a:ext cx="663964" cy="3077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zh-CN" sz="1400" b="1" dirty="0">
                  <a:solidFill>
                    <a:srgbClr val="0070C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钢夹</a:t>
              </a:r>
              <a:r>
                <a:rPr lang="en-US" altLang="zh-CN" sz="1400" b="1" dirty="0">
                  <a:solidFill>
                    <a:srgbClr val="0070C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B</a:t>
              </a:r>
              <a:endParaRPr lang="zh-CN" altLang="en-US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23B511F-5C27-4AAD-93A8-E5F2CE55E519}"/>
                </a:ext>
              </a:extLst>
            </p:cNvPr>
            <p:cNvCxnSpPr>
              <a:stCxn id="13" idx="0"/>
            </p:cNvCxnSpPr>
            <p:nvPr/>
          </p:nvCxnSpPr>
          <p:spPr>
            <a:xfrm flipV="1">
              <a:off x="7652182" y="2715767"/>
              <a:ext cx="664234" cy="2880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47DBAEF3-3A12-4AAD-ABF0-E73845B64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4288" y="1131590"/>
              <a:ext cx="1209145" cy="942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16C6E63-64ED-453D-9716-3F0ACD542961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7352254" y="1563638"/>
              <a:ext cx="316090" cy="7920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46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9A03B5-6A3A-4AB9-BF19-A1F26603E59A}"/>
              </a:ext>
            </a:extLst>
          </p:cNvPr>
          <p:cNvSpPr/>
          <p:nvPr/>
        </p:nvSpPr>
        <p:spPr>
          <a:xfrm>
            <a:off x="601225" y="1231210"/>
            <a:ext cx="6648662" cy="514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为测微小伸长 </a:t>
            </a:r>
            <a:r>
              <a:rPr lang="el-GR" altLang="zh-CN" sz="2400" dirty="0"/>
              <a:t>Δ</a:t>
            </a:r>
            <a:r>
              <a:rPr lang="en-US" altLang="zh-CN" sz="2400" dirty="0"/>
              <a:t>L</a:t>
            </a:r>
            <a:r>
              <a:rPr lang="zh-CN" altLang="en-US" sz="2400" dirty="0"/>
              <a:t> 需借助于光杠杆镜尺组，</a:t>
            </a:r>
            <a:r>
              <a:rPr lang="zh-CN" altLang="zh-CN" sz="2400" dirty="0"/>
              <a:t>它包括平面镜架</a:t>
            </a:r>
            <a:r>
              <a:rPr lang="en-US" altLang="zh-CN" sz="2400" dirty="0"/>
              <a:t> M ,</a:t>
            </a:r>
            <a:r>
              <a:rPr lang="zh-CN" altLang="en-US" sz="2400" dirty="0"/>
              <a:t>望远镜 </a:t>
            </a:r>
            <a:r>
              <a:rPr lang="en-US" altLang="zh-CN" sz="2400" dirty="0"/>
              <a:t>T </a:t>
            </a:r>
            <a:r>
              <a:rPr lang="zh-CN" altLang="en-US" sz="2400" dirty="0"/>
              <a:t>和标尺 </a:t>
            </a:r>
            <a:r>
              <a:rPr lang="en-US" altLang="zh-CN" sz="2400" dirty="0"/>
              <a:t>E , </a:t>
            </a:r>
            <a:r>
              <a:rPr lang="zh-CN" altLang="en-US" sz="2400" dirty="0"/>
              <a:t>如图 。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    M</a:t>
            </a:r>
            <a:r>
              <a:rPr lang="zh-CN" altLang="en-US" sz="2400" dirty="0"/>
              <a:t>是一个带有可旋转平面镜的支架，平面镜的镜面与刀口和足尖决定的平面垂直，脚尖到刀口的距离为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 b</a:t>
            </a:r>
            <a:r>
              <a:rPr lang="zh-CN" altLang="en-US" sz="2400" dirty="0"/>
              <a:t>为杠杆常数。足尖放在钢夹 </a:t>
            </a:r>
            <a:r>
              <a:rPr lang="en-US" altLang="zh-CN" sz="2400" dirty="0"/>
              <a:t>B </a:t>
            </a:r>
            <a:r>
              <a:rPr lang="zh-CN" altLang="en-US" sz="2400" dirty="0"/>
              <a:t>的上表面。当足尖随钢丝及钢夹上升或下降微小距离 </a:t>
            </a:r>
            <a:r>
              <a:rPr lang="en-US" altLang="zh-CN" sz="2400" dirty="0"/>
              <a:t>ΔL </a:t>
            </a:r>
            <a:r>
              <a:rPr lang="zh-CN" altLang="en-US" sz="2400" dirty="0"/>
              <a:t>时，镜面法线转过一个 </a:t>
            </a:r>
            <a:r>
              <a:rPr lang="en-US" altLang="zh-CN" sz="2400" dirty="0"/>
              <a:t>θ </a:t>
            </a:r>
            <a:r>
              <a:rPr lang="zh-CN" altLang="en-US" sz="2400" dirty="0"/>
              <a:t>角。</a:t>
            </a:r>
          </a:p>
        </p:txBody>
      </p:sp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A174CB6D-0A06-44E2-8B41-F971BECC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87" y="1868994"/>
            <a:ext cx="4367142" cy="39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1665D8-BCC4-4CB8-A1F8-38C86E79189B}"/>
              </a:ext>
            </a:extLst>
          </p:cNvPr>
          <p:cNvSpPr/>
          <p:nvPr/>
        </p:nvSpPr>
        <p:spPr>
          <a:xfrm>
            <a:off x="1636206" y="1686170"/>
            <a:ext cx="9386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 </a:t>
            </a:r>
            <a:r>
              <a:rPr lang="zh-CN" altLang="zh-CN" sz="2400" dirty="0"/>
              <a:t>望远镜</a:t>
            </a:r>
            <a:r>
              <a:rPr lang="en-US" altLang="zh-CN" sz="2400" dirty="0"/>
              <a:t> T </a:t>
            </a:r>
            <a:r>
              <a:rPr lang="zh-CN" altLang="zh-CN" sz="2400" dirty="0"/>
              <a:t>水平对准平面镜，平面镜沿铅垂方向放置。从望远镜中可以看到标尺被平面镜反射回来的像。望远镜中有叉丝，可以用其读出标尺像的读数。</a:t>
            </a:r>
            <a:endParaRPr lang="zh-CN" alt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2DFCD8-C621-4653-B1EA-06CBB2F3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8508" y="3511348"/>
            <a:ext cx="9217429" cy="324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C77AAA-C4D9-498A-AE79-6E016E606DB9}"/>
              </a:ext>
            </a:extLst>
          </p:cNvPr>
          <p:cNvSpPr/>
          <p:nvPr/>
        </p:nvSpPr>
        <p:spPr>
          <a:xfrm>
            <a:off x="8953081" y="5171830"/>
            <a:ext cx="326572" cy="219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F1A3A0-843C-4542-B248-DED68CD8D241}"/>
                  </a:ext>
                </a:extLst>
              </p:cNvPr>
              <p:cNvSpPr txBox="1"/>
              <p:nvPr/>
            </p:nvSpPr>
            <p:spPr>
              <a:xfrm>
                <a:off x="9926103" y="5521734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F1A3A0-843C-4542-B248-DED68CD8D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103" y="5521734"/>
                <a:ext cx="298094" cy="276999"/>
              </a:xfrm>
              <a:prstGeom prst="rect">
                <a:avLst/>
              </a:prstGeom>
              <a:blipFill>
                <a:blip r:embed="rId3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4C691B5-6DAA-48EA-BDD4-50BAFDF866C2}"/>
              </a:ext>
            </a:extLst>
          </p:cNvPr>
          <p:cNvSpPr/>
          <p:nvPr/>
        </p:nvSpPr>
        <p:spPr>
          <a:xfrm>
            <a:off x="8884417" y="3830377"/>
            <a:ext cx="326572" cy="219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3861BD-B762-4467-99B1-A5323C68F6F0}"/>
                  </a:ext>
                </a:extLst>
              </p:cNvPr>
              <p:cNvSpPr txBox="1"/>
              <p:nvPr/>
            </p:nvSpPr>
            <p:spPr>
              <a:xfrm>
                <a:off x="9628009" y="3801432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3861BD-B762-4467-99B1-A5323C68F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009" y="3801432"/>
                <a:ext cx="298094" cy="276999"/>
              </a:xfrm>
              <a:prstGeom prst="rect">
                <a:avLst/>
              </a:prstGeom>
              <a:blipFill>
                <a:blip r:embed="rId4"/>
                <a:stretch>
                  <a:fillRect l="-10204" r="-61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38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/>
          </p:cNvSpPr>
          <p:nvPr/>
        </p:nvSpPr>
        <p:spPr bwMode="auto">
          <a:xfrm>
            <a:off x="440196" y="1044216"/>
            <a:ext cx="453239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kern="0" dirty="0"/>
              <a:t>仿真实验装置介绍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79DE3-7CF4-472B-BAB7-86C943C8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1" y="1920600"/>
            <a:ext cx="1400871" cy="4169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8CF6DF-FD7A-4BEB-AFD3-90BFC77CF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8" t="22736" r="13095" b="14134"/>
          <a:stretch/>
        </p:blipFill>
        <p:spPr>
          <a:xfrm>
            <a:off x="2619001" y="3350481"/>
            <a:ext cx="3526971" cy="273380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6A4624D-7C61-46AF-96B8-6260CF1DB54F}"/>
              </a:ext>
            </a:extLst>
          </p:cNvPr>
          <p:cNvSpPr/>
          <p:nvPr/>
        </p:nvSpPr>
        <p:spPr>
          <a:xfrm>
            <a:off x="969052" y="61888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杨氏模量仪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87389F-6878-4032-96C9-E2072B755BF1}"/>
              </a:ext>
            </a:extLst>
          </p:cNvPr>
          <p:cNvSpPr/>
          <p:nvPr/>
        </p:nvSpPr>
        <p:spPr>
          <a:xfrm>
            <a:off x="3772352" y="618888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平台、光杠杆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D7CA2F-A9D7-489C-A82F-433C7D231D97}"/>
              </a:ext>
            </a:extLst>
          </p:cNvPr>
          <p:cNvSpPr/>
          <p:nvPr/>
        </p:nvSpPr>
        <p:spPr>
          <a:xfrm>
            <a:off x="4822111" y="386702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highlight>
                  <a:srgbClr val="FFFF00"/>
                </a:highlight>
              </a:rPr>
              <a:t>平面镜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E1D1CB7-20D6-4FDB-8D86-1540C6647325}"/>
              </a:ext>
            </a:extLst>
          </p:cNvPr>
          <p:cNvSpPr/>
          <p:nvPr/>
        </p:nvSpPr>
        <p:spPr>
          <a:xfrm>
            <a:off x="4237871" y="397223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highlight>
                  <a:srgbClr val="FFFF00"/>
                </a:highlight>
              </a:rPr>
              <a:t>杠杆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1AE0460-56DA-4E12-B283-D683D082CE17}"/>
              </a:ext>
            </a:extLst>
          </p:cNvPr>
          <p:cNvCxnSpPr/>
          <p:nvPr/>
        </p:nvCxnSpPr>
        <p:spPr>
          <a:xfrm flipH="1">
            <a:off x="4457488" y="4237320"/>
            <a:ext cx="104503" cy="23501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6252E4C6-A841-49D0-984A-C80C36DE0E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6024" r="2569"/>
          <a:stretch/>
        </p:blipFill>
        <p:spPr>
          <a:xfrm>
            <a:off x="6346092" y="3378805"/>
            <a:ext cx="3122573" cy="273380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2029AD5-2CF9-4524-A9F3-9CC4A3DB1563}"/>
              </a:ext>
            </a:extLst>
          </p:cNvPr>
          <p:cNvSpPr/>
          <p:nvPr/>
        </p:nvSpPr>
        <p:spPr>
          <a:xfrm>
            <a:off x="7589988" y="61888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望远镜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D50843C-833A-48B2-BE00-FC840ADD94F6}"/>
              </a:ext>
            </a:extLst>
          </p:cNvPr>
          <p:cNvCxnSpPr>
            <a:cxnSpLocks/>
          </p:cNvCxnSpPr>
          <p:nvPr/>
        </p:nvCxnSpPr>
        <p:spPr>
          <a:xfrm>
            <a:off x="2064583" y="3683853"/>
            <a:ext cx="1199158" cy="6709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C3670215-10CA-45FC-B49E-C2CA00AEA7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t="30110" r="18232" b="22297"/>
          <a:stretch/>
        </p:blipFill>
        <p:spPr>
          <a:xfrm>
            <a:off x="6373247" y="1704616"/>
            <a:ext cx="3068261" cy="136690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FCD5929-188E-467C-A789-AD65DFBB3DF7}"/>
              </a:ext>
            </a:extLst>
          </p:cNvPr>
          <p:cNvSpPr/>
          <p:nvPr/>
        </p:nvSpPr>
        <p:spPr>
          <a:xfrm>
            <a:off x="7907377" y="267116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螺旋测微仪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477EEB7-1164-4629-B255-A0ADD5C46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9" t="2235" r="10515" b="-6889"/>
          <a:stretch/>
        </p:blipFill>
        <p:spPr>
          <a:xfrm>
            <a:off x="9895237" y="1799237"/>
            <a:ext cx="1786227" cy="458538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2B7855E-CAE5-4EF4-8F38-B5DF5DEEEAA5}"/>
              </a:ext>
            </a:extLst>
          </p:cNvPr>
          <p:cNvSpPr txBox="1"/>
          <p:nvPr/>
        </p:nvSpPr>
        <p:spPr>
          <a:xfrm>
            <a:off x="10611727" y="61999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米尺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AD29024-C3EB-40C4-B067-185F21070370}"/>
              </a:ext>
            </a:extLst>
          </p:cNvPr>
          <p:cNvSpPr/>
          <p:nvPr/>
        </p:nvSpPr>
        <p:spPr>
          <a:xfrm>
            <a:off x="3557869" y="472047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highlight>
                  <a:srgbClr val="FFFF00"/>
                </a:highlight>
              </a:rPr>
              <a:t>管制器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366D488-E20B-4351-9705-F738FA89E28E}"/>
              </a:ext>
            </a:extLst>
          </p:cNvPr>
          <p:cNvCxnSpPr>
            <a:cxnSpLocks/>
          </p:cNvCxnSpPr>
          <p:nvPr/>
        </p:nvCxnSpPr>
        <p:spPr>
          <a:xfrm flipV="1">
            <a:off x="4019831" y="4544105"/>
            <a:ext cx="0" cy="20160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EDE22A6-95EC-4624-AA0F-BA62F38B5E5F}"/>
              </a:ext>
            </a:extLst>
          </p:cNvPr>
          <p:cNvSpPr/>
          <p:nvPr/>
        </p:nvSpPr>
        <p:spPr>
          <a:xfrm>
            <a:off x="1369569" y="3196046"/>
            <a:ext cx="632913" cy="670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38162FE-8877-4CE4-BAB3-A39471657026}"/>
              </a:ext>
            </a:extLst>
          </p:cNvPr>
          <p:cNvCxnSpPr/>
          <p:nvPr/>
        </p:nvCxnSpPr>
        <p:spPr>
          <a:xfrm flipH="1">
            <a:off x="4042292" y="3334943"/>
            <a:ext cx="16122" cy="11653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81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4692</TotalTime>
  <Words>1674</Words>
  <Application>Microsoft Office PowerPoint</Application>
  <PresentationFormat>宽屏</PresentationFormat>
  <Paragraphs>182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Arial,Simsun</vt:lpstr>
      <vt:lpstr>黑体</vt:lpstr>
      <vt:lpstr>华文行楷</vt:lpstr>
      <vt:lpstr>华文楷体</vt:lpstr>
      <vt:lpstr>华文中宋</vt:lpstr>
      <vt:lpstr>宋体</vt:lpstr>
      <vt:lpstr>Arial</vt:lpstr>
      <vt:lpstr>Calibri</vt:lpstr>
      <vt:lpstr>Calibri Light</vt:lpstr>
      <vt:lpstr>Cambria Math</vt:lpstr>
      <vt:lpstr>Script MT Bold</vt:lpstr>
      <vt:lpstr>Times New Roman</vt:lpstr>
      <vt:lpstr>Office 主题</vt:lpstr>
      <vt:lpstr>Equation.3</vt:lpstr>
      <vt:lpstr>用拉伸法测金属丝的杨氏模量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SUNY Campus Agreement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zhijunyi</dc:creator>
  <cp:lastModifiedBy>万鹏 许</cp:lastModifiedBy>
  <cp:revision>391</cp:revision>
  <dcterms:created xsi:type="dcterms:W3CDTF">2016-07-29T03:40:35Z</dcterms:created>
  <dcterms:modified xsi:type="dcterms:W3CDTF">2020-05-13T23:16:50Z</dcterms:modified>
</cp:coreProperties>
</file>